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Arimo"/>
      <p:regular r:id="rId22"/>
      <p:bold r:id="rId23"/>
      <p:italic r:id="rId24"/>
      <p:boldItalic r:id="rId25"/>
    </p:embeddedFont>
    <p:embeddedFont>
      <p:font typeface="Open Sans ExtraBold"/>
      <p:bold r:id="rId26"/>
      <p:boldItalic r:id="rId27"/>
    </p:embeddedFont>
    <p:embeddedFont>
      <p:font typeface="Open Sans Light"/>
      <p:regular r:id="rId28"/>
      <p:bold r:id="rId29"/>
      <p:italic r:id="rId30"/>
      <p:boldItalic r:id="rId31"/>
    </p:embeddedFont>
    <p:embeddedFont>
      <p:font typeface="Open Sans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75">
          <p15:clr>
            <a:srgbClr val="9AA0A6"/>
          </p15:clr>
        </p15:guide>
        <p15:guide id="2" orient="horz" pos="144">
          <p15:clr>
            <a:srgbClr val="9AA0A6"/>
          </p15:clr>
        </p15:guide>
        <p15:guide id="3" orient="horz" pos="4758">
          <p15:clr>
            <a:srgbClr val="9AA0A6"/>
          </p15:clr>
        </p15:guide>
        <p15:guide id="4" orient="horz" pos="528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75" orient="horz"/>
        <p:guide pos="144" orient="horz"/>
        <p:guide pos="4758" orient="horz"/>
        <p:guide pos="528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rimo-regular.fntdata"/><Relationship Id="rId21" Type="http://schemas.openxmlformats.org/officeDocument/2006/relationships/slide" Target="slides/slide16.xml"/><Relationship Id="rId24" Type="http://schemas.openxmlformats.org/officeDocument/2006/relationships/font" Target="fonts/Arimo-italic.fntdata"/><Relationship Id="rId23" Type="http://schemas.openxmlformats.org/officeDocument/2006/relationships/font" Target="fonts/Arim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ExtraBold-bold.fntdata"/><Relationship Id="rId25" Type="http://schemas.openxmlformats.org/officeDocument/2006/relationships/font" Target="fonts/Arimo-boldItalic.fntdata"/><Relationship Id="rId28" Type="http://schemas.openxmlformats.org/officeDocument/2006/relationships/font" Target="fonts/OpenSansLight-regular.fntdata"/><Relationship Id="rId27" Type="http://schemas.openxmlformats.org/officeDocument/2006/relationships/font" Target="fonts/OpenSa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Light-boldItalic.fntdata"/><Relationship Id="rId30" Type="http://schemas.openxmlformats.org/officeDocument/2006/relationships/font" Target="fonts/OpenSansLight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cec7bd702_4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8cec7bd702_4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cec7bd702_4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8cec7bd702_4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cec7bd702_1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8cec7bd702_15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cec7bd702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8cec7bd702_4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cec7bd702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8cec7bd702_1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cec7bd702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8cec7bd702_4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cec7bd702_4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8cec7bd702_4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cec7bd702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8cec7bd702_1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cec7bd702_1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cec7bd702_15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cec7bd702_4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8cec7bd702_4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cec7bd702_4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8cec7bd702_4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3.png"/><Relationship Id="rId7" Type="http://schemas.openxmlformats.org/officeDocument/2006/relationships/image" Target="../media/image43.png"/><Relationship Id="rId8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58.png"/><Relationship Id="rId5" Type="http://schemas.openxmlformats.org/officeDocument/2006/relationships/image" Target="../media/image28.png"/><Relationship Id="rId6" Type="http://schemas.openxmlformats.org/officeDocument/2006/relationships/image" Target="../media/image41.png"/><Relationship Id="rId7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50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4.png"/><Relationship Id="rId11" Type="http://schemas.openxmlformats.org/officeDocument/2006/relationships/image" Target="../media/image49.png"/><Relationship Id="rId22" Type="http://schemas.openxmlformats.org/officeDocument/2006/relationships/image" Target="../media/image70.jpg"/><Relationship Id="rId10" Type="http://schemas.openxmlformats.org/officeDocument/2006/relationships/image" Target="../media/image46.png"/><Relationship Id="rId21" Type="http://schemas.openxmlformats.org/officeDocument/2006/relationships/image" Target="../media/image55.png"/><Relationship Id="rId13" Type="http://schemas.openxmlformats.org/officeDocument/2006/relationships/image" Target="../media/image45.png"/><Relationship Id="rId12" Type="http://schemas.openxmlformats.org/officeDocument/2006/relationships/image" Target="../media/image71.png"/><Relationship Id="rId23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9" Type="http://schemas.openxmlformats.org/officeDocument/2006/relationships/image" Target="../media/image42.jpg"/><Relationship Id="rId15" Type="http://schemas.openxmlformats.org/officeDocument/2006/relationships/image" Target="../media/image51.png"/><Relationship Id="rId14" Type="http://schemas.openxmlformats.org/officeDocument/2006/relationships/image" Target="../media/image44.png"/><Relationship Id="rId17" Type="http://schemas.openxmlformats.org/officeDocument/2006/relationships/image" Target="../media/image48.jpg"/><Relationship Id="rId16" Type="http://schemas.openxmlformats.org/officeDocument/2006/relationships/image" Target="../media/image47.jpg"/><Relationship Id="rId5" Type="http://schemas.openxmlformats.org/officeDocument/2006/relationships/image" Target="../media/image35.png"/><Relationship Id="rId19" Type="http://schemas.openxmlformats.org/officeDocument/2006/relationships/image" Target="../media/image53.jpg"/><Relationship Id="rId6" Type="http://schemas.openxmlformats.org/officeDocument/2006/relationships/image" Target="../media/image36.png"/><Relationship Id="rId18" Type="http://schemas.openxmlformats.org/officeDocument/2006/relationships/image" Target="../media/image52.jpg"/><Relationship Id="rId7" Type="http://schemas.openxmlformats.org/officeDocument/2006/relationships/image" Target="../media/image38.png"/><Relationship Id="rId8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1.png"/><Relationship Id="rId5" Type="http://schemas.openxmlformats.org/officeDocument/2006/relationships/image" Target="../media/image77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8.png"/><Relationship Id="rId22" Type="http://schemas.openxmlformats.org/officeDocument/2006/relationships/image" Target="../media/image79.png"/><Relationship Id="rId21" Type="http://schemas.openxmlformats.org/officeDocument/2006/relationships/image" Target="../media/image74.png"/><Relationship Id="rId24" Type="http://schemas.openxmlformats.org/officeDocument/2006/relationships/image" Target="../media/image82.png"/><Relationship Id="rId23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Relationship Id="rId26" Type="http://schemas.openxmlformats.org/officeDocument/2006/relationships/image" Target="../media/image85.png"/><Relationship Id="rId25" Type="http://schemas.openxmlformats.org/officeDocument/2006/relationships/image" Target="../media/image84.png"/><Relationship Id="rId28" Type="http://schemas.openxmlformats.org/officeDocument/2006/relationships/image" Target="../media/image83.png"/><Relationship Id="rId27" Type="http://schemas.openxmlformats.org/officeDocument/2006/relationships/image" Target="../media/image90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29" Type="http://schemas.openxmlformats.org/officeDocument/2006/relationships/image" Target="../media/image89.png"/><Relationship Id="rId7" Type="http://schemas.openxmlformats.org/officeDocument/2006/relationships/image" Target="../media/image72.png"/><Relationship Id="rId8" Type="http://schemas.openxmlformats.org/officeDocument/2006/relationships/image" Target="../media/image60.png"/><Relationship Id="rId31" Type="http://schemas.openxmlformats.org/officeDocument/2006/relationships/image" Target="../media/image88.png"/><Relationship Id="rId30" Type="http://schemas.openxmlformats.org/officeDocument/2006/relationships/image" Target="../media/image86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32" Type="http://schemas.openxmlformats.org/officeDocument/2006/relationships/image" Target="../media/image87.png"/><Relationship Id="rId13" Type="http://schemas.openxmlformats.org/officeDocument/2006/relationships/image" Target="../media/image66.png"/><Relationship Id="rId12" Type="http://schemas.openxmlformats.org/officeDocument/2006/relationships/image" Target="../media/image65.png"/><Relationship Id="rId15" Type="http://schemas.openxmlformats.org/officeDocument/2006/relationships/image" Target="../media/image75.png"/><Relationship Id="rId14" Type="http://schemas.openxmlformats.org/officeDocument/2006/relationships/image" Target="../media/image69.png"/><Relationship Id="rId17" Type="http://schemas.openxmlformats.org/officeDocument/2006/relationships/image" Target="../media/image76.png"/><Relationship Id="rId16" Type="http://schemas.openxmlformats.org/officeDocument/2006/relationships/image" Target="../media/image67.png"/><Relationship Id="rId19" Type="http://schemas.openxmlformats.org/officeDocument/2006/relationships/image" Target="../media/image73.png"/><Relationship Id="rId18" Type="http://schemas.openxmlformats.org/officeDocument/2006/relationships/image" Target="../media/image8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39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241E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141450" y="1162050"/>
            <a:ext cx="73674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999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Ctrl</a:t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rot="10800000">
            <a:off x="8510266" y="9484282"/>
            <a:ext cx="1494352" cy="80271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EF5D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11731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0458" y="1646409"/>
            <a:ext cx="6861593" cy="711193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16233577" y="7829969"/>
            <a:ext cx="456930" cy="456930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0726588" y="3571804"/>
            <a:ext cx="302236" cy="316655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19059" y="1528659"/>
            <a:ext cx="3976325" cy="72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33577" y="1528659"/>
            <a:ext cx="411432" cy="41143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1217650" y="7677575"/>
            <a:ext cx="57489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rgbClr val="ECF2FE"/>
                </a:solidFill>
              </a:rPr>
              <a:t>Global AI Hackathon</a:t>
            </a:r>
            <a:endParaRPr sz="2500">
              <a:solidFill>
                <a:srgbClr val="ECF2F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rgbClr val="ECF2FE"/>
                </a:solidFill>
              </a:rPr>
              <a:t>#BuildwithAI : Emergence</a:t>
            </a:r>
            <a:endParaRPr sz="2500">
              <a:solidFill>
                <a:srgbClr val="ECF2F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500">
              <a:solidFill>
                <a:srgbClr val="ECF2F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500">
              <a:solidFill>
                <a:srgbClr val="ECF2F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rgbClr val="ECF2FE"/>
                </a:solidFill>
              </a:rPr>
              <a:t>#</a:t>
            </a:r>
            <a:r>
              <a:rPr b="0" i="0" lang="en-US" sz="2500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challenge_predictive_algorithm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193125" y="4678475"/>
            <a:ext cx="73170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100">
                <a:solidFill>
                  <a:srgbClr val="ECF2FE"/>
                </a:solidFill>
              </a:rPr>
              <a:t>A r</a:t>
            </a:r>
            <a:r>
              <a:rPr b="1" lang="en-US" sz="2100">
                <a:solidFill>
                  <a:srgbClr val="ECF2FE"/>
                </a:solidFill>
              </a:rPr>
              <a:t>eliable tool for analysing and forecasting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3125" y="6636650"/>
            <a:ext cx="386715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F2FE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/>
          <p:nvPr/>
        </p:nvSpPr>
        <p:spPr>
          <a:xfrm rot="10800000">
            <a:off x="8396939" y="9579222"/>
            <a:ext cx="1494929" cy="80302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324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>
            <a:off x="5286695" y="3903209"/>
            <a:ext cx="3984014" cy="4174094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F5D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844476" y="2845976"/>
            <a:ext cx="5495192" cy="5757371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324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3377" y="5216509"/>
            <a:ext cx="3356516" cy="86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5">
            <a:alphaModFix/>
          </a:blip>
          <a:srcRect b="34865" l="0" r="0" t="33785"/>
          <a:stretch/>
        </p:blipFill>
        <p:spPr>
          <a:xfrm>
            <a:off x="2003395" y="4001772"/>
            <a:ext cx="2897838" cy="61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3377" y="6444410"/>
            <a:ext cx="3159633" cy="96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7534" y="4433077"/>
            <a:ext cx="1375945" cy="139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8">
            <a:alphaModFix/>
          </a:blip>
          <a:srcRect b="12879" l="18408" r="18407" t="12327"/>
          <a:stretch/>
        </p:blipFill>
        <p:spPr>
          <a:xfrm>
            <a:off x="6597534" y="6269118"/>
            <a:ext cx="1473993" cy="114480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835796" y="755590"/>
            <a:ext cx="92601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8104D"/>
                </a:solidFill>
                <a:latin typeface="Arial"/>
                <a:ea typeface="Arial"/>
                <a:cs typeface="Arial"/>
                <a:sym typeface="Arial"/>
              </a:rPr>
              <a:t>Competitors</a:t>
            </a:r>
            <a:endParaRPr sz="6000"/>
          </a:p>
        </p:txBody>
      </p:sp>
      <p:cxnSp>
        <p:nvCxnSpPr>
          <p:cNvPr id="243" name="Google Shape;243;p22"/>
          <p:cNvCxnSpPr/>
          <p:nvPr/>
        </p:nvCxnSpPr>
        <p:spPr>
          <a:xfrm>
            <a:off x="9891875" y="755600"/>
            <a:ext cx="66300" cy="840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2"/>
          <p:cNvSpPr txBox="1"/>
          <p:nvPr/>
        </p:nvSpPr>
        <p:spPr>
          <a:xfrm>
            <a:off x="10095906" y="876348"/>
            <a:ext cx="85002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 Adoption</a:t>
            </a:r>
            <a:endParaRPr sz="6000"/>
          </a:p>
        </p:txBody>
      </p:sp>
      <p:sp>
        <p:nvSpPr>
          <p:cNvPr id="245" name="Google Shape;245;p22"/>
          <p:cNvSpPr txBox="1"/>
          <p:nvPr/>
        </p:nvSpPr>
        <p:spPr>
          <a:xfrm>
            <a:off x="11160700" y="3269125"/>
            <a:ext cx="6930000" cy="5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Partnerships/VCs &amp; Government Funds 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Create Public Awareness through marketing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Incentivize user for referral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5D5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/>
          <p:nvPr/>
        </p:nvSpPr>
        <p:spPr>
          <a:xfrm>
            <a:off x="1444488" y="6713209"/>
            <a:ext cx="2115649" cy="221658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7935745" y="5820507"/>
            <a:ext cx="1978269" cy="2072654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 rot="10800000">
            <a:off x="8397516" y="9484282"/>
            <a:ext cx="1494352" cy="80271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/>
        </p:nvSpPr>
        <p:spPr>
          <a:xfrm>
            <a:off x="5152646" y="821125"/>
            <a:ext cx="85092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Business Model</a:t>
            </a:r>
            <a:endParaRPr sz="8000"/>
          </a:p>
        </p:txBody>
      </p:sp>
      <p:grpSp>
        <p:nvGrpSpPr>
          <p:cNvPr id="255" name="Google Shape;255;p23"/>
          <p:cNvGrpSpPr/>
          <p:nvPr/>
        </p:nvGrpSpPr>
        <p:grpSpPr>
          <a:xfrm>
            <a:off x="246393" y="4205660"/>
            <a:ext cx="4506375" cy="1426631"/>
            <a:chOff x="0" y="-47625"/>
            <a:chExt cx="6008500" cy="1902175"/>
          </a:xfrm>
        </p:grpSpPr>
        <p:sp>
          <p:nvSpPr>
            <p:cNvPr id="256" name="Google Shape;256;p23"/>
            <p:cNvSpPr txBox="1"/>
            <p:nvPr/>
          </p:nvSpPr>
          <p:spPr>
            <a:xfrm>
              <a:off x="0" y="-47625"/>
              <a:ext cx="6001200" cy="1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6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3"/>
            <p:cNvSpPr txBox="1"/>
            <p:nvPr/>
          </p:nvSpPr>
          <p:spPr>
            <a:xfrm>
              <a:off x="7300" y="644050"/>
              <a:ext cx="6001200" cy="12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Monthly subscription </a:t>
              </a:r>
              <a:endParaRPr b="0" i="0" sz="2599" u="none" cap="none" strike="noStrike">
                <a:solidFill>
                  <a:srgbClr val="08104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services &amp; Freemium </a:t>
              </a:r>
              <a:endParaRPr/>
            </a:p>
          </p:txBody>
        </p:sp>
      </p:grpSp>
      <p:sp>
        <p:nvSpPr>
          <p:cNvPr id="258" name="Google Shape;258;p23"/>
          <p:cNvSpPr/>
          <p:nvPr/>
        </p:nvSpPr>
        <p:spPr>
          <a:xfrm>
            <a:off x="1444488" y="2366821"/>
            <a:ext cx="2115649" cy="221658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3"/>
          <p:cNvGrpSpPr/>
          <p:nvPr/>
        </p:nvGrpSpPr>
        <p:grpSpPr>
          <a:xfrm>
            <a:off x="6381696" y="2809694"/>
            <a:ext cx="5024700" cy="2281238"/>
            <a:chOff x="0" y="-2025700"/>
            <a:chExt cx="6699600" cy="3041650"/>
          </a:xfrm>
        </p:grpSpPr>
        <p:sp>
          <p:nvSpPr>
            <p:cNvPr id="260" name="Google Shape;260;p23"/>
            <p:cNvSpPr txBox="1"/>
            <p:nvPr/>
          </p:nvSpPr>
          <p:spPr>
            <a:xfrm>
              <a:off x="0" y="-57150"/>
              <a:ext cx="66174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6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3"/>
            <p:cNvSpPr txBox="1"/>
            <p:nvPr/>
          </p:nvSpPr>
          <p:spPr>
            <a:xfrm>
              <a:off x="82200" y="-2025700"/>
              <a:ext cx="66174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8104D"/>
                  </a:solidFill>
                </a:rPr>
                <a:t>M</a:t>
              </a:r>
              <a:r>
                <a:rPr b="0" i="0" lang="en-US" sz="26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ost popular plan</a:t>
              </a:r>
              <a:endParaRPr/>
            </a:p>
          </p:txBody>
        </p:sp>
      </p:grpSp>
      <p:sp>
        <p:nvSpPr>
          <p:cNvPr id="262" name="Google Shape;262;p23"/>
          <p:cNvSpPr/>
          <p:nvPr/>
        </p:nvSpPr>
        <p:spPr>
          <a:xfrm>
            <a:off x="13661842" y="3868543"/>
            <a:ext cx="2500312" cy="2619604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7874095" y="3450557"/>
            <a:ext cx="1978269" cy="2072654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12616676" y="5721516"/>
            <a:ext cx="4963050" cy="2784563"/>
            <a:chOff x="0" y="-57150"/>
            <a:chExt cx="6617400" cy="3712750"/>
          </a:xfrm>
        </p:grpSpPr>
        <p:sp>
          <p:nvSpPr>
            <p:cNvPr id="265" name="Google Shape;265;p23"/>
            <p:cNvSpPr txBox="1"/>
            <p:nvPr/>
          </p:nvSpPr>
          <p:spPr>
            <a:xfrm>
              <a:off x="0" y="-57150"/>
              <a:ext cx="66174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6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3"/>
            <p:cNvSpPr txBox="1"/>
            <p:nvPr/>
          </p:nvSpPr>
          <p:spPr>
            <a:xfrm>
              <a:off x="0" y="1195300"/>
              <a:ext cx="6617400" cy="24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Additional on-demand services available. (i.e) Customization according to customer preferences.</a:t>
              </a:r>
              <a:endParaRPr sz="2400"/>
            </a:p>
          </p:txBody>
        </p:sp>
      </p:grpSp>
      <p:grpSp>
        <p:nvGrpSpPr>
          <p:cNvPr id="267" name="Google Shape;267;p23"/>
          <p:cNvGrpSpPr/>
          <p:nvPr/>
        </p:nvGrpSpPr>
        <p:grpSpPr>
          <a:xfrm>
            <a:off x="0" y="8195960"/>
            <a:ext cx="5394150" cy="1378313"/>
            <a:chOff x="0" y="-57150"/>
            <a:chExt cx="7192200" cy="1837750"/>
          </a:xfrm>
        </p:grpSpPr>
        <p:sp>
          <p:nvSpPr>
            <p:cNvPr id="268" name="Google Shape;268;p23"/>
            <p:cNvSpPr txBox="1"/>
            <p:nvPr/>
          </p:nvSpPr>
          <p:spPr>
            <a:xfrm>
              <a:off x="0" y="-57150"/>
              <a:ext cx="71922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6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3"/>
            <p:cNvSpPr txBox="1"/>
            <p:nvPr/>
          </p:nvSpPr>
          <p:spPr>
            <a:xfrm>
              <a:off x="0" y="1195300"/>
              <a:ext cx="71922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Selling SDKs &amp; APIs</a:t>
              </a:r>
              <a:endParaRPr/>
            </a:p>
          </p:txBody>
        </p:sp>
      </p:grpSp>
      <p:grpSp>
        <p:nvGrpSpPr>
          <p:cNvPr id="270" name="Google Shape;270;p23"/>
          <p:cNvGrpSpPr/>
          <p:nvPr/>
        </p:nvGrpSpPr>
        <p:grpSpPr>
          <a:xfrm>
            <a:off x="6381696" y="7771310"/>
            <a:ext cx="4993888" cy="840938"/>
            <a:chOff x="0" y="-57150"/>
            <a:chExt cx="6658517" cy="1121250"/>
          </a:xfrm>
        </p:grpSpPr>
        <p:sp>
          <p:nvSpPr>
            <p:cNvPr id="271" name="Google Shape;271;p23"/>
            <p:cNvSpPr txBox="1"/>
            <p:nvPr/>
          </p:nvSpPr>
          <p:spPr>
            <a:xfrm>
              <a:off x="0" y="-57150"/>
              <a:ext cx="66174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6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3"/>
            <p:cNvSpPr txBox="1"/>
            <p:nvPr/>
          </p:nvSpPr>
          <p:spPr>
            <a:xfrm>
              <a:off x="41117" y="478800"/>
              <a:ext cx="66174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Plan</a:t>
              </a:r>
              <a:endParaRPr/>
            </a:p>
          </p:txBody>
        </p:sp>
      </p:grpSp>
      <p:sp>
        <p:nvSpPr>
          <p:cNvPr id="273" name="Google Shape;273;p23"/>
          <p:cNvSpPr txBox="1"/>
          <p:nvPr/>
        </p:nvSpPr>
        <p:spPr>
          <a:xfrm>
            <a:off x="7930798" y="4204872"/>
            <a:ext cx="1868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$100/mon</a:t>
            </a:r>
            <a:endParaRPr sz="2900"/>
          </a:p>
        </p:txBody>
      </p:sp>
      <p:sp>
        <p:nvSpPr>
          <p:cNvPr id="274" name="Google Shape;274;p23"/>
          <p:cNvSpPr txBox="1"/>
          <p:nvPr/>
        </p:nvSpPr>
        <p:spPr>
          <a:xfrm>
            <a:off x="8451165" y="6638842"/>
            <a:ext cx="1014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8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$</a:t>
            </a:r>
            <a:r>
              <a:rPr b="1" lang="en-US" sz="3408">
                <a:latin typeface="Open Sans ExtraBold"/>
                <a:ea typeface="Open Sans ExtraBold"/>
                <a:cs typeface="Open Sans ExtraBold"/>
                <a:sym typeface="Open Sans ExtraBold"/>
              </a:rPr>
              <a:t>999</a:t>
            </a: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6326" y="4457104"/>
            <a:ext cx="1494351" cy="144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119" y="2886500"/>
            <a:ext cx="1499475" cy="14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7496" y="7206686"/>
            <a:ext cx="1229650" cy="12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0345025" y="3583050"/>
            <a:ext cx="2500300" cy="25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0394750" y="5097925"/>
            <a:ext cx="2550900" cy="2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4292850" y="6037598"/>
            <a:ext cx="2619600" cy="26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279300" y="2991248"/>
            <a:ext cx="2619600" cy="26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5D5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/>
          <p:nvPr/>
        </p:nvSpPr>
        <p:spPr>
          <a:xfrm rot="10800000">
            <a:off x="8396939" y="9483972"/>
            <a:ext cx="1494929" cy="80302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4"/>
          <p:cNvGrpSpPr/>
          <p:nvPr/>
        </p:nvGrpSpPr>
        <p:grpSpPr>
          <a:xfrm>
            <a:off x="4818600" y="1229784"/>
            <a:ext cx="8650799" cy="2277657"/>
            <a:chOff x="0" y="-66675"/>
            <a:chExt cx="11534399" cy="3036875"/>
          </a:xfrm>
        </p:grpSpPr>
        <p:sp>
          <p:nvSpPr>
            <p:cNvPr id="289" name="Google Shape;289;p24"/>
            <p:cNvSpPr txBox="1"/>
            <p:nvPr/>
          </p:nvSpPr>
          <p:spPr>
            <a:xfrm>
              <a:off x="0" y="-66675"/>
              <a:ext cx="11534399" cy="1367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ECF2FE"/>
                  </a:solidFill>
                  <a:latin typeface="Arial"/>
                  <a:ea typeface="Arial"/>
                  <a:cs typeface="Arial"/>
                  <a:sym typeface="Arial"/>
                </a:rPr>
                <a:t>Future Roadmap</a:t>
              </a:r>
              <a:endParaRPr sz="8000"/>
            </a:p>
          </p:txBody>
        </p:sp>
        <p:sp>
          <p:nvSpPr>
            <p:cNvPr id="290" name="Google Shape;290;p24"/>
            <p:cNvSpPr txBox="1"/>
            <p:nvPr/>
          </p:nvSpPr>
          <p:spPr>
            <a:xfrm>
              <a:off x="0" y="1759894"/>
              <a:ext cx="11534399" cy="1210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ECF2FE"/>
                  </a:solidFill>
                  <a:latin typeface="Arial"/>
                  <a:ea typeface="Arial"/>
                  <a:cs typeface="Arial"/>
                  <a:sym typeface="Arial"/>
                </a:rPr>
                <a:t>Next steps to enhance the model and achieve better accuracy</a:t>
              </a:r>
              <a:endParaRPr/>
            </a:p>
          </p:txBody>
        </p:sp>
      </p:grpSp>
      <p:grpSp>
        <p:nvGrpSpPr>
          <p:cNvPr id="291" name="Google Shape;291;p24"/>
          <p:cNvGrpSpPr/>
          <p:nvPr/>
        </p:nvGrpSpPr>
        <p:grpSpPr>
          <a:xfrm>
            <a:off x="1327155" y="6465560"/>
            <a:ext cx="4506375" cy="1426631"/>
            <a:chOff x="0" y="-47625"/>
            <a:chExt cx="6008500" cy="1902175"/>
          </a:xfrm>
        </p:grpSpPr>
        <p:sp>
          <p:nvSpPr>
            <p:cNvPr id="292" name="Google Shape;292;p24"/>
            <p:cNvSpPr txBox="1"/>
            <p:nvPr/>
          </p:nvSpPr>
          <p:spPr>
            <a:xfrm>
              <a:off x="0" y="-47625"/>
              <a:ext cx="6001200" cy="1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6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 txBox="1"/>
            <p:nvPr/>
          </p:nvSpPr>
          <p:spPr>
            <a:xfrm>
              <a:off x="7300" y="644050"/>
              <a:ext cx="6001200" cy="12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F3F3F3"/>
                  </a:solidFill>
                </a:rPr>
                <a:t>Deploy to market</a:t>
              </a: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294" name="Google Shape;294;p24"/>
          <p:cNvSpPr/>
          <p:nvPr/>
        </p:nvSpPr>
        <p:spPr>
          <a:xfrm>
            <a:off x="2525251" y="4626721"/>
            <a:ext cx="2115649" cy="221658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24"/>
          <p:cNvGrpSpPr/>
          <p:nvPr/>
        </p:nvGrpSpPr>
        <p:grpSpPr>
          <a:xfrm>
            <a:off x="7041930" y="6465560"/>
            <a:ext cx="4506375" cy="1426631"/>
            <a:chOff x="0" y="-47625"/>
            <a:chExt cx="6008500" cy="1902175"/>
          </a:xfrm>
        </p:grpSpPr>
        <p:sp>
          <p:nvSpPr>
            <p:cNvPr id="296" name="Google Shape;296;p24"/>
            <p:cNvSpPr txBox="1"/>
            <p:nvPr/>
          </p:nvSpPr>
          <p:spPr>
            <a:xfrm>
              <a:off x="0" y="-47625"/>
              <a:ext cx="6001200" cy="1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6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4"/>
            <p:cNvSpPr txBox="1"/>
            <p:nvPr/>
          </p:nvSpPr>
          <p:spPr>
            <a:xfrm>
              <a:off x="7300" y="644050"/>
              <a:ext cx="6001200" cy="12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F3F3F3"/>
                  </a:solidFill>
                </a:rPr>
                <a:t>Product Customization</a:t>
              </a: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298" name="Google Shape;298;p24"/>
          <p:cNvSpPr/>
          <p:nvPr/>
        </p:nvSpPr>
        <p:spPr>
          <a:xfrm>
            <a:off x="8240026" y="4626721"/>
            <a:ext cx="2115649" cy="221658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4"/>
          <p:cNvGrpSpPr/>
          <p:nvPr/>
        </p:nvGrpSpPr>
        <p:grpSpPr>
          <a:xfrm>
            <a:off x="12454455" y="6465560"/>
            <a:ext cx="4506375" cy="1426631"/>
            <a:chOff x="0" y="-47625"/>
            <a:chExt cx="6008500" cy="1902175"/>
          </a:xfrm>
        </p:grpSpPr>
        <p:sp>
          <p:nvSpPr>
            <p:cNvPr id="300" name="Google Shape;300;p24"/>
            <p:cNvSpPr txBox="1"/>
            <p:nvPr/>
          </p:nvSpPr>
          <p:spPr>
            <a:xfrm>
              <a:off x="0" y="-47625"/>
              <a:ext cx="6001200" cy="1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6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4"/>
            <p:cNvSpPr txBox="1"/>
            <p:nvPr/>
          </p:nvSpPr>
          <p:spPr>
            <a:xfrm>
              <a:off x="7300" y="644050"/>
              <a:ext cx="6001200" cy="12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F3F3F3"/>
                  </a:solidFill>
                </a:rPr>
                <a:t>Expand Market</a:t>
              </a: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302" name="Google Shape;302;p24"/>
          <p:cNvSpPr/>
          <p:nvPr/>
        </p:nvSpPr>
        <p:spPr>
          <a:xfrm>
            <a:off x="13652551" y="4626721"/>
            <a:ext cx="2115649" cy="221658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1000" y="5123526"/>
            <a:ext cx="1288724" cy="122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1674" y="5085650"/>
            <a:ext cx="1494925" cy="1451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5D50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/>
          <p:cNvSpPr/>
          <p:nvPr/>
        </p:nvSpPr>
        <p:spPr>
          <a:xfrm rot="10800000">
            <a:off x="8397516" y="9484282"/>
            <a:ext cx="1494352" cy="80271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"/>
          <p:cNvGrpSpPr/>
          <p:nvPr/>
        </p:nvGrpSpPr>
        <p:grpSpPr>
          <a:xfrm>
            <a:off x="4818600" y="1229784"/>
            <a:ext cx="8650800" cy="2277577"/>
            <a:chOff x="0" y="-66675"/>
            <a:chExt cx="11534400" cy="3036769"/>
          </a:xfrm>
        </p:grpSpPr>
        <p:sp>
          <p:nvSpPr>
            <p:cNvPr id="312" name="Google Shape;312;p25"/>
            <p:cNvSpPr txBox="1"/>
            <p:nvPr/>
          </p:nvSpPr>
          <p:spPr>
            <a:xfrm>
              <a:off x="0" y="-66675"/>
              <a:ext cx="11534400" cy="13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ECF2FE"/>
                  </a:solidFill>
                  <a:latin typeface="Arial"/>
                  <a:ea typeface="Arial"/>
                  <a:cs typeface="Arial"/>
                  <a:sym typeface="Arial"/>
                </a:rPr>
                <a:t>Future Roadmap</a:t>
              </a:r>
              <a:endParaRPr sz="8000"/>
            </a:p>
          </p:txBody>
        </p:sp>
        <p:sp>
          <p:nvSpPr>
            <p:cNvPr id="313" name="Google Shape;313;p25"/>
            <p:cNvSpPr txBox="1"/>
            <p:nvPr/>
          </p:nvSpPr>
          <p:spPr>
            <a:xfrm>
              <a:off x="0" y="1759894"/>
              <a:ext cx="11534400" cy="12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ECF2FE"/>
                  </a:solidFill>
                  <a:latin typeface="Arial"/>
                  <a:ea typeface="Arial"/>
                  <a:cs typeface="Arial"/>
                  <a:sym typeface="Arial"/>
                </a:rPr>
                <a:t>Next steps to enhance the model and achieve better accuracy</a:t>
              </a:r>
              <a:endParaRPr/>
            </a:p>
          </p:txBody>
        </p:sp>
      </p:grpSp>
      <p:sp>
        <p:nvSpPr>
          <p:cNvPr id="314" name="Google Shape;314;p25"/>
          <p:cNvSpPr/>
          <p:nvPr/>
        </p:nvSpPr>
        <p:spPr>
          <a:xfrm rot="10800000">
            <a:off x="2863853" y="6318275"/>
            <a:ext cx="12566647" cy="278079"/>
          </a:xfrm>
          <a:custGeom>
            <a:rect b="b" l="l" r="r" t="t"/>
            <a:pathLst>
              <a:path extrusionOk="0" h="408940" w="18480363">
                <a:moveTo>
                  <a:pt x="18274624" y="0"/>
                </a:moveTo>
                <a:cubicBezTo>
                  <a:pt x="18174294" y="0"/>
                  <a:pt x="18091744" y="72390"/>
                  <a:pt x="18072694" y="166370"/>
                </a:cubicBezTo>
                <a:lnTo>
                  <a:pt x="406400" y="166370"/>
                </a:lnTo>
                <a:cubicBezTo>
                  <a:pt x="388620" y="71120"/>
                  <a:pt x="304800" y="0"/>
                  <a:pt x="204470" y="0"/>
                </a:cubicBezTo>
                <a:cubicBezTo>
                  <a:pt x="91440" y="0"/>
                  <a:pt x="0" y="91440"/>
                  <a:pt x="0" y="204470"/>
                </a:cubicBezTo>
                <a:cubicBezTo>
                  <a:pt x="0" y="317500"/>
                  <a:pt x="91440" y="408940"/>
                  <a:pt x="204470" y="408940"/>
                </a:cubicBezTo>
                <a:cubicBezTo>
                  <a:pt x="304800" y="408940"/>
                  <a:pt x="388620" y="337820"/>
                  <a:pt x="406400" y="242570"/>
                </a:cubicBezTo>
                <a:lnTo>
                  <a:pt x="18073963" y="242570"/>
                </a:lnTo>
                <a:cubicBezTo>
                  <a:pt x="18091744" y="337820"/>
                  <a:pt x="18175563" y="408940"/>
                  <a:pt x="18275894" y="408940"/>
                </a:cubicBezTo>
                <a:cubicBezTo>
                  <a:pt x="18388924" y="408940"/>
                  <a:pt x="18480363" y="317500"/>
                  <a:pt x="18480363" y="204470"/>
                </a:cubicBezTo>
                <a:cubicBezTo>
                  <a:pt x="18480363" y="91440"/>
                  <a:pt x="18387653" y="0"/>
                  <a:pt x="18274624" y="0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25"/>
          <p:cNvGrpSpPr/>
          <p:nvPr/>
        </p:nvGrpSpPr>
        <p:grpSpPr>
          <a:xfrm>
            <a:off x="4289439" y="5965892"/>
            <a:ext cx="947921" cy="993146"/>
            <a:chOff x="-1000" y="-30834"/>
            <a:chExt cx="1263894" cy="1324195"/>
          </a:xfrm>
        </p:grpSpPr>
        <p:sp>
          <p:nvSpPr>
            <p:cNvPr id="316" name="Google Shape;316;p25"/>
            <p:cNvSpPr/>
            <p:nvPr/>
          </p:nvSpPr>
          <p:spPr>
            <a:xfrm>
              <a:off x="-1000" y="-30834"/>
              <a:ext cx="1263894" cy="1324195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CAB6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 txBox="1"/>
            <p:nvPr/>
          </p:nvSpPr>
          <p:spPr>
            <a:xfrm>
              <a:off x="338792" y="351575"/>
              <a:ext cx="570900" cy="5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EF5D5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318" name="Google Shape;318;p25"/>
          <p:cNvGrpSpPr/>
          <p:nvPr/>
        </p:nvGrpSpPr>
        <p:grpSpPr>
          <a:xfrm>
            <a:off x="7213161" y="5965892"/>
            <a:ext cx="947921" cy="993146"/>
            <a:chOff x="-1000" y="-30834"/>
            <a:chExt cx="1263894" cy="1324195"/>
          </a:xfrm>
        </p:grpSpPr>
        <p:sp>
          <p:nvSpPr>
            <p:cNvPr id="319" name="Google Shape;319;p25"/>
            <p:cNvSpPr/>
            <p:nvPr/>
          </p:nvSpPr>
          <p:spPr>
            <a:xfrm>
              <a:off x="-1000" y="-30834"/>
              <a:ext cx="1263894" cy="1324195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CAB6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 txBox="1"/>
            <p:nvPr/>
          </p:nvSpPr>
          <p:spPr>
            <a:xfrm>
              <a:off x="338792" y="351575"/>
              <a:ext cx="570900" cy="5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EF5D5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321" name="Google Shape;321;p25"/>
          <p:cNvGrpSpPr/>
          <p:nvPr/>
        </p:nvGrpSpPr>
        <p:grpSpPr>
          <a:xfrm>
            <a:off x="10136882" y="5965892"/>
            <a:ext cx="947921" cy="993146"/>
            <a:chOff x="-1000" y="-30834"/>
            <a:chExt cx="1263894" cy="1324195"/>
          </a:xfrm>
        </p:grpSpPr>
        <p:sp>
          <p:nvSpPr>
            <p:cNvPr id="322" name="Google Shape;322;p25"/>
            <p:cNvSpPr/>
            <p:nvPr/>
          </p:nvSpPr>
          <p:spPr>
            <a:xfrm>
              <a:off x="-1000" y="-30834"/>
              <a:ext cx="1263894" cy="1324195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 txBox="1"/>
            <p:nvPr/>
          </p:nvSpPr>
          <p:spPr>
            <a:xfrm>
              <a:off x="338792" y="351575"/>
              <a:ext cx="570900" cy="5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EF5D5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324" name="Google Shape;324;p25"/>
          <p:cNvGrpSpPr/>
          <p:nvPr/>
        </p:nvGrpSpPr>
        <p:grpSpPr>
          <a:xfrm>
            <a:off x="13060604" y="5965892"/>
            <a:ext cx="947921" cy="993146"/>
            <a:chOff x="-1000" y="-30834"/>
            <a:chExt cx="1263894" cy="1324195"/>
          </a:xfrm>
        </p:grpSpPr>
        <p:sp>
          <p:nvSpPr>
            <p:cNvPr id="325" name="Google Shape;325;p25"/>
            <p:cNvSpPr/>
            <p:nvPr/>
          </p:nvSpPr>
          <p:spPr>
            <a:xfrm>
              <a:off x="-1000" y="-30834"/>
              <a:ext cx="1263894" cy="1324195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 txBox="1"/>
            <p:nvPr/>
          </p:nvSpPr>
          <p:spPr>
            <a:xfrm>
              <a:off x="338792" y="351575"/>
              <a:ext cx="570900" cy="5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EF5D5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327" name="Google Shape;327;p25"/>
          <p:cNvSpPr txBox="1"/>
          <p:nvPr/>
        </p:nvSpPr>
        <p:spPr>
          <a:xfrm>
            <a:off x="3666329" y="4932099"/>
            <a:ext cx="21843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/>
          </a:p>
        </p:txBody>
      </p:sp>
      <p:sp>
        <p:nvSpPr>
          <p:cNvPr id="328" name="Google Shape;328;p25"/>
          <p:cNvSpPr txBox="1"/>
          <p:nvPr/>
        </p:nvSpPr>
        <p:spPr>
          <a:xfrm>
            <a:off x="6590051" y="4932099"/>
            <a:ext cx="21843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/>
          </a:p>
        </p:txBody>
      </p:sp>
      <p:sp>
        <p:nvSpPr>
          <p:cNvPr id="329" name="Google Shape;329;p25"/>
          <p:cNvSpPr txBox="1"/>
          <p:nvPr/>
        </p:nvSpPr>
        <p:spPr>
          <a:xfrm>
            <a:off x="9513773" y="4932099"/>
            <a:ext cx="21843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/>
          </a:p>
        </p:txBody>
      </p:sp>
      <p:sp>
        <p:nvSpPr>
          <p:cNvPr id="330" name="Google Shape;330;p25"/>
          <p:cNvSpPr txBox="1"/>
          <p:nvPr/>
        </p:nvSpPr>
        <p:spPr>
          <a:xfrm>
            <a:off x="12437495" y="4932099"/>
            <a:ext cx="21843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/>
          </a:p>
        </p:txBody>
      </p:sp>
      <p:sp>
        <p:nvSpPr>
          <p:cNvPr id="331" name="Google Shape;331;p25"/>
          <p:cNvSpPr txBox="1"/>
          <p:nvPr/>
        </p:nvSpPr>
        <p:spPr>
          <a:xfrm>
            <a:off x="3666329" y="7356404"/>
            <a:ext cx="2184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endParaRPr/>
          </a:p>
        </p:txBody>
      </p:sp>
      <p:sp>
        <p:nvSpPr>
          <p:cNvPr id="332" name="Google Shape;332;p25"/>
          <p:cNvSpPr txBox="1"/>
          <p:nvPr/>
        </p:nvSpPr>
        <p:spPr>
          <a:xfrm>
            <a:off x="6590051" y="7356404"/>
            <a:ext cx="2184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Modelling</a:t>
            </a:r>
            <a:endParaRPr/>
          </a:p>
        </p:txBody>
      </p:sp>
      <p:sp>
        <p:nvSpPr>
          <p:cNvPr id="333" name="Google Shape;333;p25"/>
          <p:cNvSpPr txBox="1"/>
          <p:nvPr/>
        </p:nvSpPr>
        <p:spPr>
          <a:xfrm>
            <a:off x="9513773" y="7356404"/>
            <a:ext cx="2184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Include more parameters</a:t>
            </a:r>
            <a:endParaRPr/>
          </a:p>
        </p:txBody>
      </p:sp>
      <p:sp>
        <p:nvSpPr>
          <p:cNvPr id="334" name="Google Shape;334;p25"/>
          <p:cNvSpPr txBox="1"/>
          <p:nvPr/>
        </p:nvSpPr>
        <p:spPr>
          <a:xfrm>
            <a:off x="12437495" y="7356404"/>
            <a:ext cx="2184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train the 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F2FE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"/>
          <p:cNvSpPr/>
          <p:nvPr/>
        </p:nvSpPr>
        <p:spPr>
          <a:xfrm rot="10800000">
            <a:off x="8396939" y="9645897"/>
            <a:ext cx="1494929" cy="80302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324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6"/>
          <p:cNvGrpSpPr/>
          <p:nvPr/>
        </p:nvGrpSpPr>
        <p:grpSpPr>
          <a:xfrm>
            <a:off x="987253" y="2185910"/>
            <a:ext cx="2830183" cy="2357008"/>
            <a:chOff x="-1311017" y="-1483"/>
            <a:chExt cx="4137090" cy="3142677"/>
          </a:xfrm>
        </p:grpSpPr>
        <p:pic>
          <p:nvPicPr>
            <p:cNvPr id="342" name="Google Shape;342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311017" y="-1483"/>
              <a:ext cx="2936358" cy="3043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26"/>
            <p:cNvSpPr/>
            <p:nvPr/>
          </p:nvSpPr>
          <p:spPr>
            <a:xfrm>
              <a:off x="2630663" y="2945784"/>
              <a:ext cx="195410" cy="195410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F5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92491" y="823956"/>
              <a:ext cx="129352" cy="135523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F5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5" name="Google Shape;34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14174" y="0"/>
              <a:ext cx="176069" cy="176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26"/>
          <p:cNvGrpSpPr/>
          <p:nvPr/>
        </p:nvGrpSpPr>
        <p:grpSpPr>
          <a:xfrm>
            <a:off x="4571992" y="2275142"/>
            <a:ext cx="2120862" cy="2347045"/>
            <a:chOff x="0" y="0"/>
            <a:chExt cx="2925327" cy="3129394"/>
          </a:xfrm>
        </p:grpSpPr>
        <p:pic>
          <p:nvPicPr>
            <p:cNvPr id="347" name="Google Shape;347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2925327" cy="3032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26"/>
            <p:cNvSpPr/>
            <p:nvPr/>
          </p:nvSpPr>
          <p:spPr>
            <a:xfrm>
              <a:off x="2620781" y="2934718"/>
              <a:ext cx="194676" cy="194676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24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92143" y="820861"/>
              <a:ext cx="128866" cy="135014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4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0" name="Google Shape;350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18119" y="219387"/>
              <a:ext cx="175407" cy="1754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26"/>
          <p:cNvGrpSpPr/>
          <p:nvPr/>
        </p:nvGrpSpPr>
        <p:grpSpPr>
          <a:xfrm>
            <a:off x="8091628" y="2186459"/>
            <a:ext cx="2195515" cy="2355895"/>
            <a:chOff x="0" y="0"/>
            <a:chExt cx="2936358" cy="3141194"/>
          </a:xfrm>
        </p:grpSpPr>
        <p:pic>
          <p:nvPicPr>
            <p:cNvPr id="352" name="Google Shape;352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936358" cy="3043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26"/>
            <p:cNvSpPr/>
            <p:nvPr/>
          </p:nvSpPr>
          <p:spPr>
            <a:xfrm>
              <a:off x="2630663" y="2945784"/>
              <a:ext cx="195410" cy="195410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F5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92491" y="823956"/>
              <a:ext cx="129352" cy="135523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F5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5" name="Google Shape;35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14174" y="0"/>
              <a:ext cx="176069" cy="176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" name="Google Shape;356;p26"/>
          <p:cNvGrpSpPr/>
          <p:nvPr/>
        </p:nvGrpSpPr>
        <p:grpSpPr>
          <a:xfrm>
            <a:off x="11577189" y="2182592"/>
            <a:ext cx="2088098" cy="2347045"/>
            <a:chOff x="0" y="0"/>
            <a:chExt cx="2925327" cy="3129394"/>
          </a:xfrm>
        </p:grpSpPr>
        <p:pic>
          <p:nvPicPr>
            <p:cNvPr id="357" name="Google Shape;357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2925327" cy="3032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26"/>
            <p:cNvSpPr/>
            <p:nvPr/>
          </p:nvSpPr>
          <p:spPr>
            <a:xfrm>
              <a:off x="2620781" y="2934718"/>
              <a:ext cx="194676" cy="194676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24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92143" y="820861"/>
              <a:ext cx="128866" cy="135014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4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0" name="Google Shape;360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18119" y="219387"/>
              <a:ext cx="175407" cy="1754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1" name="Google Shape;36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92032" y="2543439"/>
            <a:ext cx="1553924" cy="155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43777" y="2428789"/>
            <a:ext cx="1582499" cy="1582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26"/>
          <p:cNvGrpSpPr/>
          <p:nvPr/>
        </p:nvGrpSpPr>
        <p:grpSpPr>
          <a:xfrm>
            <a:off x="5645648" y="6034217"/>
            <a:ext cx="2202268" cy="2355896"/>
            <a:chOff x="0" y="0"/>
            <a:chExt cx="2936358" cy="3141194"/>
          </a:xfrm>
        </p:grpSpPr>
        <p:pic>
          <p:nvPicPr>
            <p:cNvPr id="364" name="Google Shape;36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936358" cy="3043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6"/>
            <p:cNvSpPr/>
            <p:nvPr/>
          </p:nvSpPr>
          <p:spPr>
            <a:xfrm>
              <a:off x="2630663" y="2945784"/>
              <a:ext cx="195410" cy="195410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F5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92491" y="823956"/>
              <a:ext cx="129352" cy="135523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F5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7" name="Google Shape;367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14174" y="0"/>
              <a:ext cx="176069" cy="176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26"/>
          <p:cNvGrpSpPr/>
          <p:nvPr/>
        </p:nvGrpSpPr>
        <p:grpSpPr>
          <a:xfrm>
            <a:off x="9610685" y="6043066"/>
            <a:ext cx="2193996" cy="2347045"/>
            <a:chOff x="0" y="0"/>
            <a:chExt cx="2925327" cy="3129394"/>
          </a:xfrm>
        </p:grpSpPr>
        <p:pic>
          <p:nvPicPr>
            <p:cNvPr id="369" name="Google Shape;369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2925327" cy="3032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6"/>
            <p:cNvSpPr/>
            <p:nvPr/>
          </p:nvSpPr>
          <p:spPr>
            <a:xfrm>
              <a:off x="2620781" y="2934718"/>
              <a:ext cx="194676" cy="194676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24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92143" y="820861"/>
              <a:ext cx="128866" cy="135014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4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2" name="Google Shape;37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18119" y="219387"/>
              <a:ext cx="175407" cy="1754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" name="Google Shape;373;p26"/>
          <p:cNvGrpSpPr/>
          <p:nvPr/>
        </p:nvGrpSpPr>
        <p:grpSpPr>
          <a:xfrm>
            <a:off x="13677477" y="6034217"/>
            <a:ext cx="2202269" cy="2355895"/>
            <a:chOff x="0" y="0"/>
            <a:chExt cx="2936358" cy="3141194"/>
          </a:xfrm>
        </p:grpSpPr>
        <p:pic>
          <p:nvPicPr>
            <p:cNvPr id="374" name="Google Shape;37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936358" cy="3043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26"/>
            <p:cNvSpPr/>
            <p:nvPr/>
          </p:nvSpPr>
          <p:spPr>
            <a:xfrm>
              <a:off x="2630663" y="2945784"/>
              <a:ext cx="195410" cy="195410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F5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92491" y="823956"/>
              <a:ext cx="129352" cy="135523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F5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7" name="Google Shape;377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14174" y="0"/>
              <a:ext cx="176069" cy="176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26"/>
          <p:cNvGrpSpPr/>
          <p:nvPr/>
        </p:nvGrpSpPr>
        <p:grpSpPr>
          <a:xfrm>
            <a:off x="1407706" y="6043066"/>
            <a:ext cx="2193995" cy="2347045"/>
            <a:chOff x="0" y="0"/>
            <a:chExt cx="2925327" cy="3129394"/>
          </a:xfrm>
        </p:grpSpPr>
        <p:pic>
          <p:nvPicPr>
            <p:cNvPr id="379" name="Google Shape;379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2925327" cy="3032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26"/>
            <p:cNvSpPr/>
            <p:nvPr/>
          </p:nvSpPr>
          <p:spPr>
            <a:xfrm>
              <a:off x="2620781" y="2934718"/>
              <a:ext cx="194676" cy="194676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24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92143" y="820861"/>
              <a:ext cx="128866" cy="135014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41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2" name="Google Shape;38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18119" y="219387"/>
              <a:ext cx="175407" cy="1754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3" name="Google Shape;383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00198" y="4795425"/>
            <a:ext cx="504058" cy="3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79131" y="4795425"/>
            <a:ext cx="542000" cy="296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26"/>
          <p:cNvGrpSpPr/>
          <p:nvPr/>
        </p:nvGrpSpPr>
        <p:grpSpPr>
          <a:xfrm>
            <a:off x="11577201" y="4773975"/>
            <a:ext cx="5280525" cy="717526"/>
            <a:chOff x="-1859621" y="-28586"/>
            <a:chExt cx="7040701" cy="956700"/>
          </a:xfrm>
        </p:grpSpPr>
        <p:sp>
          <p:nvSpPr>
            <p:cNvPr id="386" name="Google Shape;386;p26"/>
            <p:cNvSpPr txBox="1"/>
            <p:nvPr/>
          </p:nvSpPr>
          <p:spPr>
            <a:xfrm>
              <a:off x="-1859621" y="-28586"/>
              <a:ext cx="29253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Dehlia Redker</a:t>
              </a:r>
              <a:endParaRPr/>
            </a:p>
          </p:txBody>
        </p:sp>
        <p:sp>
          <p:nvSpPr>
            <p:cNvPr id="387" name="Google Shape;387;p26"/>
            <p:cNvSpPr txBox="1"/>
            <p:nvPr/>
          </p:nvSpPr>
          <p:spPr>
            <a:xfrm>
              <a:off x="-1859620" y="524314"/>
              <a:ext cx="70407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8104D"/>
                  </a:solidFill>
                </a:rPr>
                <a:t>Subject Matter Expert</a:t>
              </a:r>
              <a:endParaRPr/>
            </a:p>
          </p:txBody>
        </p:sp>
      </p:grpSp>
      <p:grpSp>
        <p:nvGrpSpPr>
          <p:cNvPr id="388" name="Google Shape;388;p26"/>
          <p:cNvGrpSpPr/>
          <p:nvPr/>
        </p:nvGrpSpPr>
        <p:grpSpPr>
          <a:xfrm>
            <a:off x="1209273" y="8766370"/>
            <a:ext cx="3885777" cy="717602"/>
            <a:chOff x="0" y="-28575"/>
            <a:chExt cx="5181037" cy="956802"/>
          </a:xfrm>
        </p:grpSpPr>
        <p:sp>
          <p:nvSpPr>
            <p:cNvPr id="389" name="Google Shape;389;p26"/>
            <p:cNvSpPr txBox="1"/>
            <p:nvPr/>
          </p:nvSpPr>
          <p:spPr>
            <a:xfrm>
              <a:off x="0" y="-28575"/>
              <a:ext cx="5181037" cy="516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Franklyn Ogbonna</a:t>
              </a:r>
              <a:endParaRPr/>
            </a:p>
          </p:txBody>
        </p:sp>
        <p:sp>
          <p:nvSpPr>
            <p:cNvPr id="390" name="Google Shape;390;p26"/>
            <p:cNvSpPr txBox="1"/>
            <p:nvPr/>
          </p:nvSpPr>
          <p:spPr>
            <a:xfrm>
              <a:off x="0" y="524322"/>
              <a:ext cx="5181037" cy="403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8104D"/>
                  </a:solidFill>
                </a:rPr>
                <a:t>Software Engineering Member</a:t>
              </a:r>
              <a:endParaRPr/>
            </a:p>
          </p:txBody>
        </p:sp>
      </p:grpSp>
      <p:grpSp>
        <p:nvGrpSpPr>
          <p:cNvPr id="391" name="Google Shape;391;p26"/>
          <p:cNvGrpSpPr/>
          <p:nvPr/>
        </p:nvGrpSpPr>
        <p:grpSpPr>
          <a:xfrm>
            <a:off x="5398353" y="8766370"/>
            <a:ext cx="3885872" cy="717530"/>
            <a:chOff x="0" y="-28575"/>
            <a:chExt cx="5181163" cy="956707"/>
          </a:xfrm>
        </p:grpSpPr>
        <p:sp>
          <p:nvSpPr>
            <p:cNvPr id="392" name="Google Shape;392;p26"/>
            <p:cNvSpPr txBox="1"/>
            <p:nvPr/>
          </p:nvSpPr>
          <p:spPr>
            <a:xfrm>
              <a:off x="0" y="-28575"/>
              <a:ext cx="5181037" cy="516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Tanuj Dhiman</a:t>
              </a:r>
              <a:endParaRPr/>
            </a:p>
          </p:txBody>
        </p:sp>
        <p:sp>
          <p:nvSpPr>
            <p:cNvPr id="393" name="Google Shape;393;p26"/>
            <p:cNvSpPr txBox="1"/>
            <p:nvPr/>
          </p:nvSpPr>
          <p:spPr>
            <a:xfrm>
              <a:off x="113863" y="524332"/>
              <a:ext cx="50673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8104D"/>
                  </a:solidFill>
                </a:rPr>
                <a:t>Project Manager</a:t>
              </a:r>
              <a:endParaRPr/>
            </a:p>
          </p:txBody>
        </p:sp>
      </p:grpSp>
      <p:pic>
        <p:nvPicPr>
          <p:cNvPr id="394" name="Google Shape;394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665296" y="4795425"/>
            <a:ext cx="542000" cy="2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93304" y="8839150"/>
            <a:ext cx="402015" cy="2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997368" y="8819575"/>
            <a:ext cx="431318" cy="3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187850" y="4780275"/>
            <a:ext cx="452075" cy="3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7421" y="8844575"/>
            <a:ext cx="398110" cy="2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369575" y="8766375"/>
            <a:ext cx="542000" cy="275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6"/>
          <p:cNvGrpSpPr/>
          <p:nvPr/>
        </p:nvGrpSpPr>
        <p:grpSpPr>
          <a:xfrm>
            <a:off x="782300" y="4773975"/>
            <a:ext cx="4472776" cy="717526"/>
            <a:chOff x="-782752" y="-28586"/>
            <a:chExt cx="5963702" cy="956700"/>
          </a:xfrm>
        </p:grpSpPr>
        <p:sp>
          <p:nvSpPr>
            <p:cNvPr id="401" name="Google Shape;401;p26"/>
            <p:cNvSpPr txBox="1"/>
            <p:nvPr/>
          </p:nvSpPr>
          <p:spPr>
            <a:xfrm>
              <a:off x="-782752" y="-28586"/>
              <a:ext cx="33366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Syed Mustafa </a:t>
              </a:r>
              <a:endParaRPr/>
            </a:p>
          </p:txBody>
        </p:sp>
        <p:sp>
          <p:nvSpPr>
            <p:cNvPr id="402" name="Google Shape;402;p26"/>
            <p:cNvSpPr txBox="1"/>
            <p:nvPr/>
          </p:nvSpPr>
          <p:spPr>
            <a:xfrm>
              <a:off x="-782750" y="524314"/>
              <a:ext cx="59637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8104D"/>
                  </a:solidFill>
                </a:rPr>
                <a:t>Presenter</a:t>
              </a:r>
              <a:endParaRPr/>
            </a:p>
          </p:txBody>
        </p:sp>
      </p:grpSp>
      <p:sp>
        <p:nvSpPr>
          <p:cNvPr id="403" name="Google Shape;403;p26"/>
          <p:cNvSpPr txBox="1"/>
          <p:nvPr/>
        </p:nvSpPr>
        <p:spPr>
          <a:xfrm>
            <a:off x="782307" y="590635"/>
            <a:ext cx="5596812" cy="818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8104D"/>
                </a:solidFill>
                <a:latin typeface="Arial"/>
                <a:ea typeface="Arial"/>
                <a:cs typeface="Arial"/>
                <a:sym typeface="Arial"/>
              </a:rPr>
              <a:t>Our Diverse Team</a:t>
            </a:r>
            <a:endParaRPr/>
          </a:p>
        </p:txBody>
      </p:sp>
      <p:grpSp>
        <p:nvGrpSpPr>
          <p:cNvPr id="404" name="Google Shape;404;p26"/>
          <p:cNvGrpSpPr/>
          <p:nvPr/>
        </p:nvGrpSpPr>
        <p:grpSpPr>
          <a:xfrm>
            <a:off x="4362675" y="4722650"/>
            <a:ext cx="4326975" cy="717500"/>
            <a:chOff x="-588290" y="-28560"/>
            <a:chExt cx="5769300" cy="956667"/>
          </a:xfrm>
        </p:grpSpPr>
        <p:sp>
          <p:nvSpPr>
            <p:cNvPr id="405" name="Google Shape;405;p26"/>
            <p:cNvSpPr txBox="1"/>
            <p:nvPr/>
          </p:nvSpPr>
          <p:spPr>
            <a:xfrm>
              <a:off x="-588290" y="-28560"/>
              <a:ext cx="26886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Irfan Mansuri</a:t>
              </a:r>
              <a:endParaRPr/>
            </a:p>
          </p:txBody>
        </p:sp>
        <p:sp>
          <p:nvSpPr>
            <p:cNvPr id="406" name="Google Shape;406;p26"/>
            <p:cNvSpPr txBox="1"/>
            <p:nvPr/>
          </p:nvSpPr>
          <p:spPr>
            <a:xfrm>
              <a:off x="-588290" y="524307"/>
              <a:ext cx="57693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8104D"/>
                  </a:solidFill>
                </a:rPr>
                <a:t>Business Member</a:t>
              </a:r>
              <a:endParaRPr/>
            </a:p>
          </p:txBody>
        </p:sp>
      </p:grpSp>
      <p:grpSp>
        <p:nvGrpSpPr>
          <p:cNvPr id="407" name="Google Shape;407;p26"/>
          <p:cNvGrpSpPr/>
          <p:nvPr/>
        </p:nvGrpSpPr>
        <p:grpSpPr>
          <a:xfrm>
            <a:off x="7847925" y="4773975"/>
            <a:ext cx="3241800" cy="717526"/>
            <a:chOff x="-1412733" y="-28586"/>
            <a:chExt cx="4322400" cy="956700"/>
          </a:xfrm>
        </p:grpSpPr>
        <p:sp>
          <p:nvSpPr>
            <p:cNvPr id="408" name="Google Shape;408;p26"/>
            <p:cNvSpPr txBox="1"/>
            <p:nvPr/>
          </p:nvSpPr>
          <p:spPr>
            <a:xfrm>
              <a:off x="-1412733" y="-28586"/>
              <a:ext cx="32523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Mahabir Gupta</a:t>
              </a:r>
              <a:endParaRPr/>
            </a:p>
          </p:txBody>
        </p:sp>
        <p:sp>
          <p:nvSpPr>
            <p:cNvPr id="409" name="Google Shape;409;p26"/>
            <p:cNvSpPr txBox="1"/>
            <p:nvPr/>
          </p:nvSpPr>
          <p:spPr>
            <a:xfrm>
              <a:off x="-1412732" y="524314"/>
              <a:ext cx="43224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8104D"/>
                  </a:solidFill>
                </a:rPr>
                <a:t>Software Engineering Member</a:t>
              </a:r>
              <a:endParaRPr/>
            </a:p>
          </p:txBody>
        </p:sp>
      </p:grpSp>
      <p:grpSp>
        <p:nvGrpSpPr>
          <p:cNvPr id="410" name="Google Shape;410;p26"/>
          <p:cNvGrpSpPr/>
          <p:nvPr/>
        </p:nvGrpSpPr>
        <p:grpSpPr>
          <a:xfrm>
            <a:off x="13562470" y="8766375"/>
            <a:ext cx="1692900" cy="717525"/>
            <a:chOff x="4" y="-28568"/>
            <a:chExt cx="2257200" cy="956700"/>
          </a:xfrm>
        </p:grpSpPr>
        <p:sp>
          <p:nvSpPr>
            <p:cNvPr id="411" name="Google Shape;411;p26"/>
            <p:cNvSpPr txBox="1"/>
            <p:nvPr/>
          </p:nvSpPr>
          <p:spPr>
            <a:xfrm>
              <a:off x="5" y="-28568"/>
              <a:ext cx="22572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Saif</a:t>
              </a:r>
              <a:r>
                <a:rPr lang="en-US" sz="2400">
                  <a:solidFill>
                    <a:srgbClr val="08104D"/>
                  </a:solidFill>
                </a:rPr>
                <a:t> </a:t>
              </a:r>
              <a:r>
                <a:rPr b="0" i="0" lang="en-US" sz="24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Hague</a:t>
              </a:r>
              <a:endParaRPr/>
            </a:p>
          </p:txBody>
        </p:sp>
        <p:sp>
          <p:nvSpPr>
            <p:cNvPr id="412" name="Google Shape;412;p26"/>
            <p:cNvSpPr txBox="1"/>
            <p:nvPr/>
          </p:nvSpPr>
          <p:spPr>
            <a:xfrm>
              <a:off x="4" y="524332"/>
              <a:ext cx="20718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8104D"/>
                  </a:solidFill>
                </a:rPr>
                <a:t>Lead Mentor</a:t>
              </a:r>
              <a:endParaRPr/>
            </a:p>
          </p:txBody>
        </p:sp>
      </p:grpSp>
      <p:grpSp>
        <p:nvGrpSpPr>
          <p:cNvPr id="413" name="Google Shape;413;p26"/>
          <p:cNvGrpSpPr/>
          <p:nvPr/>
        </p:nvGrpSpPr>
        <p:grpSpPr>
          <a:xfrm>
            <a:off x="9086140" y="8766370"/>
            <a:ext cx="3241774" cy="717602"/>
            <a:chOff x="0" y="-28575"/>
            <a:chExt cx="4322366" cy="956802"/>
          </a:xfrm>
        </p:grpSpPr>
        <p:sp>
          <p:nvSpPr>
            <p:cNvPr id="414" name="Google Shape;414;p26"/>
            <p:cNvSpPr txBox="1"/>
            <p:nvPr/>
          </p:nvSpPr>
          <p:spPr>
            <a:xfrm>
              <a:off x="0" y="-28575"/>
              <a:ext cx="4322366" cy="516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Shenaha Sivakumar</a:t>
              </a:r>
              <a:endParaRPr/>
            </a:p>
          </p:txBody>
        </p:sp>
        <p:sp>
          <p:nvSpPr>
            <p:cNvPr id="415" name="Google Shape;415;p26"/>
            <p:cNvSpPr txBox="1"/>
            <p:nvPr/>
          </p:nvSpPr>
          <p:spPr>
            <a:xfrm>
              <a:off x="0" y="524322"/>
              <a:ext cx="4322366" cy="403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8104D"/>
                  </a:solidFill>
                </a:rPr>
                <a:t>Team Representative</a:t>
              </a:r>
              <a:endParaRPr/>
            </a:p>
          </p:txBody>
        </p:sp>
      </p:grpSp>
      <p:pic>
        <p:nvPicPr>
          <p:cNvPr id="416" name="Google Shape;416;p26"/>
          <p:cNvPicPr preferRelativeResize="0"/>
          <p:nvPr/>
        </p:nvPicPr>
        <p:blipFill rotWithShape="1">
          <a:blip r:embed="rId16">
            <a:alphaModFix/>
          </a:blip>
          <a:srcRect b="47196" l="5939" r="5939" t="11333"/>
          <a:stretch/>
        </p:blipFill>
        <p:spPr>
          <a:xfrm>
            <a:off x="1209275" y="2549500"/>
            <a:ext cx="1553925" cy="1672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6"/>
          <p:cNvPicPr preferRelativeResize="0"/>
          <p:nvPr/>
        </p:nvPicPr>
        <p:blipFill rotWithShape="1">
          <a:blip r:embed="rId17">
            <a:alphaModFix/>
          </a:blip>
          <a:srcRect b="0" l="8611" r="23848" t="0"/>
          <a:stretch/>
        </p:blipFill>
        <p:spPr>
          <a:xfrm>
            <a:off x="13948975" y="6363217"/>
            <a:ext cx="1494925" cy="1609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60087" y="6367406"/>
            <a:ext cx="1582499" cy="147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6"/>
          <p:cNvPicPr preferRelativeResize="0"/>
          <p:nvPr/>
        </p:nvPicPr>
        <p:blipFill rotWithShape="1">
          <a:blip r:embed="rId19">
            <a:alphaModFix/>
          </a:blip>
          <a:srcRect b="26546" l="0" r="0" t="10902"/>
          <a:stretch/>
        </p:blipFill>
        <p:spPr>
          <a:xfrm>
            <a:off x="9939025" y="6368945"/>
            <a:ext cx="1582500" cy="149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779663" y="6045148"/>
            <a:ext cx="2103250" cy="183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6"/>
          <p:cNvPicPr preferRelativeResize="0"/>
          <p:nvPr/>
        </p:nvPicPr>
        <p:blipFill rotWithShape="1">
          <a:blip r:embed="rId21">
            <a:alphaModFix/>
          </a:blip>
          <a:srcRect b="4550" l="4496" r="10814" t="11330"/>
          <a:stretch/>
        </p:blipFill>
        <p:spPr>
          <a:xfrm>
            <a:off x="11740036" y="2457404"/>
            <a:ext cx="1553925" cy="1525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6"/>
          <p:cNvGrpSpPr/>
          <p:nvPr/>
        </p:nvGrpSpPr>
        <p:grpSpPr>
          <a:xfrm>
            <a:off x="14955327" y="2250667"/>
            <a:ext cx="2202268" cy="2356666"/>
            <a:chOff x="0" y="0"/>
            <a:chExt cx="2936358" cy="3142221"/>
          </a:xfrm>
        </p:grpSpPr>
        <p:pic>
          <p:nvPicPr>
            <p:cNvPr id="423" name="Google Shape;42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936358" cy="3043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26"/>
            <p:cNvSpPr/>
            <p:nvPr/>
          </p:nvSpPr>
          <p:spPr>
            <a:xfrm>
              <a:off x="2630663" y="2945784"/>
              <a:ext cx="196437" cy="196437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F5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92491" y="823956"/>
              <a:ext cx="137380" cy="143934"/>
            </a:xfrm>
            <a:custGeom>
              <a:rect b="b" l="l" r="r" t="t"/>
              <a:pathLst>
                <a:path extrusionOk="0"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F5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6" name="Google Shape;426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14174" y="0"/>
              <a:ext cx="176069" cy="1760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7" name="Google Shape;427;p26"/>
          <p:cNvPicPr preferRelativeResize="0"/>
          <p:nvPr/>
        </p:nvPicPr>
        <p:blipFill rotWithShape="1">
          <a:blip r:embed="rId22">
            <a:alphaModFix/>
          </a:blip>
          <a:srcRect b="34793" l="0" r="0" t="0"/>
          <a:stretch/>
        </p:blipFill>
        <p:spPr>
          <a:xfrm>
            <a:off x="15260125" y="2391375"/>
            <a:ext cx="1494924" cy="173805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6"/>
          <p:cNvSpPr txBox="1"/>
          <p:nvPr/>
        </p:nvSpPr>
        <p:spPr>
          <a:xfrm>
            <a:off x="15048725" y="4692825"/>
            <a:ext cx="19050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08104D"/>
                </a:solidFill>
              </a:rPr>
              <a:t>Lavina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6"/>
          <p:cNvSpPr txBox="1"/>
          <p:nvPr/>
        </p:nvSpPr>
        <p:spPr>
          <a:xfrm>
            <a:off x="15064775" y="5092150"/>
            <a:ext cx="1905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8104D"/>
                </a:solidFill>
              </a:rPr>
              <a:t>Lead Mentor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6"/>
          <p:cNvSpPr txBox="1"/>
          <p:nvPr/>
        </p:nvSpPr>
        <p:spPr>
          <a:xfrm>
            <a:off x="16533575" y="4836375"/>
            <a:ext cx="12642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 (Android 10)" id="431" name="Google Shape;431;p2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6283975" y="4743850"/>
            <a:ext cx="504050" cy="4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F2FE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"/>
          <p:cNvSpPr/>
          <p:nvPr/>
        </p:nvSpPr>
        <p:spPr>
          <a:xfrm rot="10800000">
            <a:off x="8397516" y="9646207"/>
            <a:ext cx="1494352" cy="80271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324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000" y="991050"/>
            <a:ext cx="16590325" cy="81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3125" y="6139974"/>
            <a:ext cx="931100" cy="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5675" y="3994224"/>
            <a:ext cx="931100" cy="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1175" y="3269824"/>
            <a:ext cx="931100" cy="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6113" y="2373949"/>
            <a:ext cx="931100" cy="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0900" y="3063124"/>
            <a:ext cx="931100" cy="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4863" y="1442849"/>
            <a:ext cx="931100" cy="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450" y="4453024"/>
            <a:ext cx="931100" cy="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2363" y="2182599"/>
            <a:ext cx="931100" cy="9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F2FE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28"/>
          <p:cNvGrpSpPr/>
          <p:nvPr/>
        </p:nvGrpSpPr>
        <p:grpSpPr>
          <a:xfrm>
            <a:off x="6737503" y="1028700"/>
            <a:ext cx="10121409" cy="7760060"/>
            <a:chOff x="0" y="0"/>
            <a:chExt cx="13495211" cy="10346746"/>
          </a:xfrm>
        </p:grpSpPr>
        <p:pic>
          <p:nvPicPr>
            <p:cNvPr id="452" name="Google Shape;45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64936" y="3896035"/>
              <a:ext cx="1054465" cy="2571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1874" y="2722593"/>
              <a:ext cx="1451690" cy="1125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49180" y="0"/>
              <a:ext cx="1851568" cy="1842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814" y="0"/>
              <a:ext cx="1451690" cy="157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61015" y="4832730"/>
              <a:ext cx="1510288" cy="1659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934667" y="8507576"/>
              <a:ext cx="1056804" cy="1664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70467" y="6433688"/>
              <a:ext cx="1008995" cy="1940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92816" y="4466259"/>
              <a:ext cx="1721294" cy="1196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494446" y="133227"/>
              <a:ext cx="1694468" cy="1575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2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-5400000">
              <a:off x="5200005" y="1708631"/>
              <a:ext cx="1179867" cy="2681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1793320" y="2227080"/>
              <a:ext cx="1163847" cy="2116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190780" y="43360"/>
              <a:ext cx="1738034" cy="175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2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1532" y="2227080"/>
              <a:ext cx="544852" cy="2867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2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353463" y="2614857"/>
              <a:ext cx="2033942" cy="7525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2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966175" y="169207"/>
              <a:ext cx="1629861" cy="1629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2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1430927" y="4676862"/>
              <a:ext cx="2064284" cy="1971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2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939011" y="2227080"/>
              <a:ext cx="1354295" cy="2116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374492" y="4085944"/>
              <a:ext cx="1641644" cy="1608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0" y="5863818"/>
              <a:ext cx="1643318" cy="1257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0813991" y="6951893"/>
              <a:ext cx="1846521" cy="1264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2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464936" y="6951893"/>
              <a:ext cx="1451690" cy="1183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2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300748" y="6358072"/>
              <a:ext cx="1634967" cy="1981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2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27113" y="8121538"/>
              <a:ext cx="1053691" cy="2026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2053590" y="4832730"/>
              <a:ext cx="2004710" cy="86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452162" y="6358072"/>
              <a:ext cx="1765746" cy="1730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951874" y="8718254"/>
              <a:ext cx="1805690" cy="1453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2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506406" y="8887568"/>
              <a:ext cx="1737117" cy="1459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2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209871" y="8433284"/>
              <a:ext cx="1451690" cy="173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2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9613237" y="8575769"/>
              <a:ext cx="1680069" cy="1596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2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2339481" y="0"/>
              <a:ext cx="1224894" cy="2227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" name="Google Shape;482;p28"/>
          <p:cNvGrpSpPr/>
          <p:nvPr/>
        </p:nvGrpSpPr>
        <p:grpSpPr>
          <a:xfrm>
            <a:off x="1028700" y="3124281"/>
            <a:ext cx="4423257" cy="3981288"/>
            <a:chOff x="0" y="-76200"/>
            <a:chExt cx="5897676" cy="5308384"/>
          </a:xfrm>
        </p:grpSpPr>
        <p:sp>
          <p:nvSpPr>
            <p:cNvPr id="483" name="Google Shape;483;p28"/>
            <p:cNvSpPr txBox="1"/>
            <p:nvPr/>
          </p:nvSpPr>
          <p:spPr>
            <a:xfrm>
              <a:off x="0" y="-76200"/>
              <a:ext cx="5897676" cy="3015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000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Free Resources</a:t>
              </a:r>
              <a:endParaRPr/>
            </a:p>
          </p:txBody>
        </p:sp>
        <p:sp>
          <p:nvSpPr>
            <p:cNvPr id="484" name="Google Shape;484;p28"/>
            <p:cNvSpPr txBox="1"/>
            <p:nvPr/>
          </p:nvSpPr>
          <p:spPr>
            <a:xfrm>
              <a:off x="0" y="3405938"/>
              <a:ext cx="5897676" cy="1826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08104D"/>
                  </a:solidFill>
                  <a:latin typeface="Arial"/>
                  <a:ea typeface="Arial"/>
                  <a:cs typeface="Arial"/>
                  <a:sym typeface="Arial"/>
                </a:rPr>
                <a:t>Use these free, recolourable icons and illustrations in your  Canva design.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5D5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 rot="10800000">
            <a:off x="8397516" y="9484282"/>
            <a:ext cx="1494352" cy="80271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9865859" y="5476765"/>
            <a:ext cx="7393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05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4514001" y="1234750"/>
            <a:ext cx="106299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3F3F3"/>
                </a:solidFill>
              </a:rPr>
              <a:t>Problem - COVID 19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108800" y="3031325"/>
            <a:ext cx="16150500" cy="5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3F3F3"/>
              </a:solidFill>
            </a:endParaRPr>
          </a:p>
          <a:p>
            <a:pPr indent="-438150" lvl="0" marL="4572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300"/>
              <a:buChar char="●"/>
            </a:pPr>
            <a:r>
              <a:rPr lang="en-US" sz="3300">
                <a:solidFill>
                  <a:srgbClr val="F3F3F3"/>
                </a:solidFill>
              </a:rPr>
              <a:t>Limited knowledge about the growing corona cases</a:t>
            </a:r>
            <a:endParaRPr sz="3300">
              <a:solidFill>
                <a:srgbClr val="F3F3F3"/>
              </a:solidFill>
            </a:endParaRPr>
          </a:p>
          <a:p>
            <a:pPr indent="0" lvl="0" marL="13716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3F3F3"/>
              </a:solidFill>
            </a:endParaRPr>
          </a:p>
          <a:p>
            <a:pPr indent="-438150" lvl="0" marL="4572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300"/>
              <a:buChar char="●"/>
            </a:pPr>
            <a:r>
              <a:rPr lang="en-US" sz="3300">
                <a:solidFill>
                  <a:srgbClr val="F3F3F3"/>
                </a:solidFill>
              </a:rPr>
              <a:t>Inadequate management of resources</a:t>
            </a:r>
            <a:endParaRPr sz="3300">
              <a:solidFill>
                <a:srgbClr val="F3F3F3"/>
              </a:solidFill>
            </a:endParaRPr>
          </a:p>
          <a:p>
            <a:pPr indent="0" lvl="0" marL="13716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3F3F3"/>
              </a:solidFill>
            </a:endParaRPr>
          </a:p>
          <a:p>
            <a:pPr indent="-438150" lvl="0" marL="4572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300"/>
              <a:buChar char="●"/>
            </a:pPr>
            <a:r>
              <a:rPr lang="en-US" sz="3300">
                <a:solidFill>
                  <a:srgbClr val="F3F3F3"/>
                </a:solidFill>
              </a:rPr>
              <a:t>Non-availability of reliable forecasting tool</a:t>
            </a:r>
            <a:endParaRPr sz="3300">
              <a:solidFill>
                <a:srgbClr val="F3F3F3"/>
              </a:solidFill>
            </a:endParaRPr>
          </a:p>
          <a:p>
            <a:pPr indent="0" lvl="0" marL="13716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3F3F3"/>
              </a:solidFill>
            </a:endParaRPr>
          </a:p>
          <a:p>
            <a:pPr indent="-438150" lvl="0" marL="4572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300"/>
              <a:buChar char="●"/>
            </a:pPr>
            <a:r>
              <a:rPr lang="en-US" sz="3300">
                <a:solidFill>
                  <a:srgbClr val="F3F3F3"/>
                </a:solidFill>
              </a:rPr>
              <a:t>Inaccessibility of data dervied decision making tool</a:t>
            </a:r>
            <a:endParaRPr sz="3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3F3F3"/>
              </a:solidFill>
            </a:endParaRPr>
          </a:p>
          <a:p>
            <a:pPr indent="457200" lvl="0" marL="45720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F2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 rot="10800000">
            <a:off x="8397516" y="9484282"/>
            <a:ext cx="1494352" cy="80271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EF5D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2930625" y="1234775"/>
            <a:ext cx="119649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8104D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247815" y="3053376"/>
            <a:ext cx="162306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33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VISION </a:t>
            </a:r>
            <a:r>
              <a:rPr b="0" i="0" lang="en-US" sz="3333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To enhance the society by helping businesses and clients to make </a:t>
            </a:r>
            <a:r>
              <a:rPr b="1" i="0" lang="en-US" sz="3333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faster </a:t>
            </a:r>
            <a:r>
              <a:rPr b="0" i="0" lang="en-US" sz="3333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b="1" i="0" lang="en-US" sz="3333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smarter</a:t>
            </a:r>
            <a:r>
              <a:rPr b="1" lang="en-US" sz="3333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-US" sz="3333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</a:t>
            </a:r>
            <a:r>
              <a:rPr lang="en-US" sz="3333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0" i="0" lang="en-US" sz="3333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through our </a:t>
            </a:r>
            <a:r>
              <a:rPr lang="en-US" sz="3333">
                <a:latin typeface="Open Sans Light"/>
                <a:ea typeface="Open Sans Light"/>
                <a:cs typeface="Open Sans Light"/>
                <a:sym typeface="Open Sans Light"/>
              </a:rPr>
              <a:t>tool</a:t>
            </a:r>
            <a:r>
              <a:rPr b="0" i="0" lang="en-US" sz="3333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</p:txBody>
      </p:sp>
      <p:grpSp>
        <p:nvGrpSpPr>
          <p:cNvPr id="112" name="Google Shape;112;p15"/>
          <p:cNvGrpSpPr/>
          <p:nvPr/>
        </p:nvGrpSpPr>
        <p:grpSpPr>
          <a:xfrm>
            <a:off x="626237" y="6744198"/>
            <a:ext cx="5616975" cy="1959962"/>
            <a:chOff x="-338200" y="-57150"/>
            <a:chExt cx="7489300" cy="2613283"/>
          </a:xfrm>
        </p:grpSpPr>
        <p:sp>
          <p:nvSpPr>
            <p:cNvPr id="113" name="Google Shape;113;p15"/>
            <p:cNvSpPr txBox="1"/>
            <p:nvPr/>
          </p:nvSpPr>
          <p:spPr>
            <a:xfrm>
              <a:off x="0" y="-57150"/>
              <a:ext cx="71511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6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-338200" y="1345633"/>
              <a:ext cx="7151100" cy="12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08104D"/>
                  </a:solidFill>
                </a:rPr>
                <a:t>A tool which helps in </a:t>
              </a:r>
              <a:r>
                <a:rPr lang="en-US" sz="2599">
                  <a:solidFill>
                    <a:srgbClr val="08104D"/>
                  </a:solidFill>
                </a:rPr>
                <a:t>decision</a:t>
              </a:r>
              <a:r>
                <a:rPr lang="en-US" sz="2599">
                  <a:solidFill>
                    <a:srgbClr val="08104D"/>
                  </a:solidFill>
                </a:rPr>
                <a:t> making process </a:t>
              </a: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12019164" y="6744198"/>
            <a:ext cx="5472250" cy="1959962"/>
            <a:chOff x="0" y="-57150"/>
            <a:chExt cx="7296333" cy="2613283"/>
          </a:xfrm>
        </p:grpSpPr>
        <p:sp>
          <p:nvSpPr>
            <p:cNvPr id="116" name="Google Shape;116;p15"/>
            <p:cNvSpPr txBox="1"/>
            <p:nvPr/>
          </p:nvSpPr>
          <p:spPr>
            <a:xfrm>
              <a:off x="0" y="-57150"/>
              <a:ext cx="69867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6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309633" y="1345633"/>
              <a:ext cx="6986700" cy="12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8104D"/>
                  </a:solidFill>
                </a:rPr>
                <a:t>Solution that </a:t>
              </a:r>
              <a:r>
                <a:rPr lang="en-US" sz="2600">
                  <a:solidFill>
                    <a:srgbClr val="08104D"/>
                  </a:solidFill>
                </a:rPr>
                <a:t>fulfill</a:t>
              </a:r>
              <a:r>
                <a:rPr lang="en-US" sz="2600">
                  <a:solidFill>
                    <a:srgbClr val="08104D"/>
                  </a:solidFill>
                </a:rPr>
                <a:t> the need of society by </a:t>
              </a:r>
              <a:r>
                <a:rPr lang="en-US" sz="2600">
                  <a:solidFill>
                    <a:srgbClr val="08104D"/>
                  </a:solidFill>
                </a:rPr>
                <a:t>predicting</a:t>
              </a:r>
              <a:r>
                <a:rPr lang="en-US" sz="2600">
                  <a:solidFill>
                    <a:srgbClr val="08104D"/>
                  </a:solidFill>
                </a:rPr>
                <a:t> the future needs</a:t>
              </a:r>
              <a:endParaRPr/>
            </a:p>
          </p:txBody>
        </p:sp>
      </p:grpSp>
      <p:sp>
        <p:nvSpPr>
          <p:cNvPr id="118" name="Google Shape;118;p15"/>
          <p:cNvSpPr/>
          <p:nvPr/>
        </p:nvSpPr>
        <p:spPr>
          <a:xfrm>
            <a:off x="13772376" y="5129399"/>
            <a:ext cx="2198077" cy="230294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F5D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5"/>
          <p:cNvGrpSpPr/>
          <p:nvPr/>
        </p:nvGrpSpPr>
        <p:grpSpPr>
          <a:xfrm>
            <a:off x="6449523" y="6744198"/>
            <a:ext cx="5595250" cy="1972000"/>
            <a:chOff x="-309233" y="-57150"/>
            <a:chExt cx="7460333" cy="2629333"/>
          </a:xfrm>
        </p:grpSpPr>
        <p:sp>
          <p:nvSpPr>
            <p:cNvPr id="120" name="Google Shape;120;p15"/>
            <p:cNvSpPr txBox="1"/>
            <p:nvPr/>
          </p:nvSpPr>
          <p:spPr>
            <a:xfrm>
              <a:off x="0" y="-57150"/>
              <a:ext cx="7151100" cy="10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6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-309233" y="1361683"/>
              <a:ext cx="7151100" cy="12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08104D"/>
                  </a:solidFill>
                </a:rPr>
                <a:t>A tool which help in visualization</a:t>
              </a:r>
              <a:endParaRPr/>
            </a:p>
          </p:txBody>
        </p:sp>
      </p:grpSp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7967" y="5647425"/>
            <a:ext cx="1266900" cy="12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/>
          <p:nvPr/>
        </p:nvSpPr>
        <p:spPr>
          <a:xfrm>
            <a:off x="8112188" y="5118299"/>
            <a:ext cx="2198077" cy="230294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F5D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1986426" y="5129399"/>
            <a:ext cx="2198077" cy="230294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F5D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225" y="5386324"/>
            <a:ext cx="1614476" cy="16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4062" y="5533700"/>
            <a:ext cx="1494350" cy="1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5D5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 rot="10800000">
            <a:off x="8396939" y="9483972"/>
            <a:ext cx="1494929" cy="80302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324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9990" y="1833462"/>
            <a:ext cx="6534085" cy="677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78756" y="1434791"/>
            <a:ext cx="3784909" cy="756981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10719990" y="3426435"/>
            <a:ext cx="555149" cy="55514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24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16335167" y="8066138"/>
            <a:ext cx="357187" cy="374229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52953" y="1646392"/>
            <a:ext cx="374141" cy="37414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1486000" y="4526600"/>
            <a:ext cx="89463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ECF2FE"/>
                </a:solidFill>
              </a:rPr>
              <a:t>Prediction Ctrl</a:t>
            </a:r>
            <a:endParaRPr sz="2400">
              <a:solidFill>
                <a:srgbClr val="ECF2F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rgbClr val="ECF2FE"/>
                </a:solidFill>
              </a:rPr>
              <a:t>A reliable tool for analysis and forecasting</a:t>
            </a:r>
            <a:endParaRPr b="1" sz="8000">
              <a:solidFill>
                <a:srgbClr val="ECF2FE"/>
              </a:solidFill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2980840" y="2775283"/>
            <a:ext cx="2061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COVID-19 Cases Severeity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7">
            <a:alphaModFix/>
          </a:blip>
          <a:srcRect b="0" l="63461" r="0" t="0"/>
          <a:stretch/>
        </p:blipFill>
        <p:spPr>
          <a:xfrm>
            <a:off x="12383574" y="2375233"/>
            <a:ext cx="3183823" cy="569648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13109269" y="2668603"/>
            <a:ext cx="1933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Covid-19 Cases Severity 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2521775" y="803525"/>
            <a:ext cx="97131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rgbClr val="ECF2FE"/>
                </a:solidFill>
              </a:rPr>
              <a:t>Our Product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241E4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rot="10800000">
            <a:off x="8397516" y="9636682"/>
            <a:ext cx="1494352" cy="80271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EF5D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088" y="1790575"/>
            <a:ext cx="14759226" cy="7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3361737" y="389275"/>
            <a:ext cx="119649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</a:rPr>
              <a:t>US COVID-19 Dashboard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5D5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10800000">
            <a:off x="8397516" y="9484282"/>
            <a:ext cx="1494352" cy="80271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324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200" y="1831925"/>
            <a:ext cx="9907126" cy="74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3361737" y="389275"/>
            <a:ext cx="119649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3F3F3"/>
                </a:solidFill>
              </a:rPr>
              <a:t>US COVID-19 Analysis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241E4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 rot="10800000">
            <a:off x="8397516" y="9484282"/>
            <a:ext cx="1494352" cy="80271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EF5D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13758211" y="3829797"/>
            <a:ext cx="2335457" cy="2446883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5328738" y="1234950"/>
            <a:ext cx="76305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ECF2FE"/>
                </a:solidFill>
                <a:latin typeface="Arial"/>
                <a:ea typeface="Arial"/>
                <a:cs typeface="Arial"/>
                <a:sym typeface="Arial"/>
              </a:rPr>
              <a:t>Technologies</a:t>
            </a:r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5923898" y="6767825"/>
            <a:ext cx="6440175" cy="1254087"/>
            <a:chOff x="0" y="-47616"/>
            <a:chExt cx="8586900" cy="1672117"/>
          </a:xfrm>
        </p:grpSpPr>
        <p:sp>
          <p:nvSpPr>
            <p:cNvPr id="168" name="Google Shape;168;p19"/>
            <p:cNvSpPr txBox="1"/>
            <p:nvPr/>
          </p:nvSpPr>
          <p:spPr>
            <a:xfrm>
              <a:off x="1020136" y="-47616"/>
              <a:ext cx="7177500" cy="9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ECF2FE"/>
                  </a:solidFill>
                </a:rPr>
                <a:t>Amazon Web Service</a:t>
              </a:r>
              <a:endParaRPr sz="4200">
                <a:solidFill>
                  <a:srgbClr val="ECF2FE"/>
                </a:solidFill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200">
                <a:solidFill>
                  <a:srgbClr val="ECF2FE"/>
                </a:solidFill>
              </a:endParaRPr>
            </a:p>
          </p:txBody>
        </p:sp>
        <p:sp>
          <p:nvSpPr>
            <p:cNvPr id="169" name="Google Shape;169;p19"/>
            <p:cNvSpPr txBox="1"/>
            <p:nvPr/>
          </p:nvSpPr>
          <p:spPr>
            <a:xfrm>
              <a:off x="0" y="1038901"/>
              <a:ext cx="8586900" cy="5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5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9"/>
          <p:cNvGrpSpPr/>
          <p:nvPr/>
        </p:nvGrpSpPr>
        <p:grpSpPr>
          <a:xfrm>
            <a:off x="359547" y="6767818"/>
            <a:ext cx="6438150" cy="1254094"/>
            <a:chOff x="0" y="-47625"/>
            <a:chExt cx="8584200" cy="1672126"/>
          </a:xfrm>
        </p:grpSpPr>
        <p:sp>
          <p:nvSpPr>
            <p:cNvPr id="171" name="Google Shape;171;p19"/>
            <p:cNvSpPr txBox="1"/>
            <p:nvPr/>
          </p:nvSpPr>
          <p:spPr>
            <a:xfrm>
              <a:off x="0" y="-47625"/>
              <a:ext cx="8584200" cy="9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00" u="none" cap="none" strike="noStrike">
                  <a:solidFill>
                    <a:srgbClr val="ECF2FE"/>
                  </a:solidFill>
                  <a:latin typeface="Arial"/>
                  <a:ea typeface="Arial"/>
                  <a:cs typeface="Arial"/>
                  <a:sym typeface="Arial"/>
                </a:rPr>
                <a:t>Oracle Cloud</a:t>
              </a:r>
              <a:endParaRPr/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0" y="1038901"/>
              <a:ext cx="8584200" cy="5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ECF2FE"/>
                  </a:solidFill>
                  <a:latin typeface="Arial"/>
                  <a:ea typeface="Arial"/>
                  <a:cs typeface="Arial"/>
                  <a:sym typeface="Arial"/>
                </a:rPr>
                <a:t>Oracle Apex/A</a:t>
              </a:r>
              <a:r>
                <a:rPr lang="en-US" sz="2599">
                  <a:solidFill>
                    <a:srgbClr val="ECF2FE"/>
                  </a:solidFill>
                </a:rPr>
                <a:t>nalytics</a:t>
              </a:r>
              <a:endParaRPr/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11587326" y="6767818"/>
            <a:ext cx="6440175" cy="1254094"/>
            <a:chOff x="0" y="-47625"/>
            <a:chExt cx="8586900" cy="1672126"/>
          </a:xfrm>
        </p:grpSpPr>
        <p:sp>
          <p:nvSpPr>
            <p:cNvPr id="174" name="Google Shape;174;p19"/>
            <p:cNvSpPr txBox="1"/>
            <p:nvPr/>
          </p:nvSpPr>
          <p:spPr>
            <a:xfrm>
              <a:off x="0" y="-47625"/>
              <a:ext cx="8586900" cy="9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ECF2FE"/>
                  </a:solidFill>
                </a:rPr>
                <a:t>Google Colab</a:t>
              </a:r>
              <a:endParaRPr/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0" y="1038901"/>
              <a:ext cx="8586900" cy="5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5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9"/>
          <p:cNvSpPr/>
          <p:nvPr/>
        </p:nvSpPr>
        <p:spPr>
          <a:xfrm>
            <a:off x="8212836" y="3829797"/>
            <a:ext cx="2335457" cy="2446883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2667461" y="3829797"/>
            <a:ext cx="2335457" cy="2446883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575" y="4466476"/>
            <a:ext cx="1921225" cy="101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3400" y="4604928"/>
            <a:ext cx="1494350" cy="89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65313" y="4628635"/>
            <a:ext cx="1921250" cy="8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5D5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 rot="10800000">
            <a:off x="8397516" y="9636682"/>
            <a:ext cx="1494352" cy="80271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4810075" y="266850"/>
            <a:ext cx="82296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0" u="none" cap="none" strike="noStrike">
                <a:solidFill>
                  <a:srgbClr val="ECF2FE"/>
                </a:solidFill>
              </a:rPr>
              <a:t>Target Market</a:t>
            </a:r>
            <a:endParaRPr/>
          </a:p>
        </p:txBody>
      </p:sp>
      <p:grpSp>
        <p:nvGrpSpPr>
          <p:cNvPr id="188" name="Google Shape;188;p20"/>
          <p:cNvGrpSpPr/>
          <p:nvPr/>
        </p:nvGrpSpPr>
        <p:grpSpPr>
          <a:xfrm>
            <a:off x="2968779" y="1853660"/>
            <a:ext cx="11912208" cy="7535688"/>
            <a:chOff x="0" y="-66675"/>
            <a:chExt cx="15882944" cy="10047584"/>
          </a:xfrm>
        </p:grpSpPr>
        <p:sp>
          <p:nvSpPr>
            <p:cNvPr id="189" name="Google Shape;189;p20"/>
            <p:cNvSpPr txBox="1"/>
            <p:nvPr/>
          </p:nvSpPr>
          <p:spPr>
            <a:xfrm>
              <a:off x="11030797" y="885498"/>
              <a:ext cx="30105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Healthcare &amp; Medical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22.7%</a:t>
              </a:r>
              <a:endParaRPr/>
            </a:p>
          </p:txBody>
        </p:sp>
        <p:sp>
          <p:nvSpPr>
            <p:cNvPr id="190" name="Google Shape;190;p20"/>
            <p:cNvSpPr txBox="1"/>
            <p:nvPr/>
          </p:nvSpPr>
          <p:spPr>
            <a:xfrm>
              <a:off x="12221444" y="6358812"/>
              <a:ext cx="36615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Transportation &amp; Logistics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18.2%</a:t>
              </a:r>
              <a:endParaRPr/>
            </a:p>
          </p:txBody>
        </p:sp>
        <p:sp>
          <p:nvSpPr>
            <p:cNvPr id="191" name="Google Shape;191;p20"/>
            <p:cNvSpPr txBox="1"/>
            <p:nvPr/>
          </p:nvSpPr>
          <p:spPr>
            <a:xfrm>
              <a:off x="7380675" y="9090809"/>
              <a:ext cx="11793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Startups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9.1%</a:t>
              </a:r>
              <a:endParaRPr/>
            </a:p>
          </p:txBody>
        </p:sp>
        <p:sp>
          <p:nvSpPr>
            <p:cNvPr id="192" name="Google Shape;192;p20"/>
            <p:cNvSpPr txBox="1"/>
            <p:nvPr/>
          </p:nvSpPr>
          <p:spPr>
            <a:xfrm>
              <a:off x="3270391" y="6358812"/>
              <a:ext cx="8979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Retail 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9.1%</a:t>
              </a:r>
              <a:endParaRPr/>
            </a:p>
          </p:txBody>
        </p:sp>
        <p:sp>
          <p:nvSpPr>
            <p:cNvPr id="193" name="Google Shape;193;p20"/>
            <p:cNvSpPr txBox="1"/>
            <p:nvPr/>
          </p:nvSpPr>
          <p:spPr>
            <a:xfrm>
              <a:off x="0" y="3752321"/>
              <a:ext cx="33444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Advertising &amp; Marketing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9.1%</a:t>
              </a:r>
              <a:endParaRPr/>
            </a:p>
          </p:txBody>
        </p:sp>
        <p:sp>
          <p:nvSpPr>
            <p:cNvPr id="194" name="Google Shape;194;p20"/>
            <p:cNvSpPr txBox="1"/>
            <p:nvPr/>
          </p:nvSpPr>
          <p:spPr>
            <a:xfrm>
              <a:off x="1903655" y="1356992"/>
              <a:ext cx="25347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Business services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9.1%</a:t>
              </a:r>
              <a:endParaRPr/>
            </a:p>
          </p:txBody>
        </p:sp>
        <p:sp>
          <p:nvSpPr>
            <p:cNvPr id="195" name="Google Shape;195;p20"/>
            <p:cNvSpPr txBox="1"/>
            <p:nvPr/>
          </p:nvSpPr>
          <p:spPr>
            <a:xfrm>
              <a:off x="5527276" y="-66675"/>
              <a:ext cx="22530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Other Industries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9.1%</a:t>
              </a:r>
              <a:endParaRPr/>
            </a:p>
          </p:txBody>
        </p:sp>
        <p:sp>
          <p:nvSpPr>
            <p:cNvPr id="196" name="Google Shape;196;p20"/>
            <p:cNvSpPr txBox="1"/>
            <p:nvPr/>
          </p:nvSpPr>
          <p:spPr>
            <a:xfrm>
              <a:off x="9911773" y="8668483"/>
              <a:ext cx="17424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Government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4.5%</a:t>
              </a:r>
              <a:endParaRPr/>
            </a:p>
          </p:txBody>
        </p:sp>
        <p:sp>
          <p:nvSpPr>
            <p:cNvPr id="197" name="Google Shape;197;p20"/>
            <p:cNvSpPr txBox="1"/>
            <p:nvPr/>
          </p:nvSpPr>
          <p:spPr>
            <a:xfrm>
              <a:off x="4234144" y="8668483"/>
              <a:ext cx="17949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E-commerce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70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4.5%</a:t>
              </a:r>
              <a:endParaRPr/>
            </a:p>
          </p:txBody>
        </p:sp>
        <p:grpSp>
          <p:nvGrpSpPr>
            <p:cNvPr id="198" name="Google Shape;198;p20"/>
            <p:cNvGrpSpPr/>
            <p:nvPr/>
          </p:nvGrpSpPr>
          <p:grpSpPr>
            <a:xfrm>
              <a:off x="3883783" y="887495"/>
              <a:ext cx="8287929" cy="8090117"/>
              <a:chOff x="-24802" y="0"/>
              <a:chExt cx="2625920" cy="2563246"/>
            </a:xfrm>
          </p:grpSpPr>
          <p:sp>
            <p:nvSpPr>
              <p:cNvPr id="199" name="Google Shape;199;p20"/>
              <p:cNvSpPr/>
              <p:nvPr/>
            </p:nvSpPr>
            <p:spPr>
              <a:xfrm>
                <a:off x="1270000" y="0"/>
                <a:ext cx="1264535" cy="1270000"/>
              </a:xfrm>
              <a:custGeom>
                <a:rect b="b" l="l" r="r" t="t"/>
                <a:pathLst>
                  <a:path extrusionOk="0" h="1270000" w="1264535">
                    <a:moveTo>
                      <a:pt x="0" y="0"/>
                    </a:moveTo>
                    <a:cubicBezTo>
                      <a:pt x="655806" y="0"/>
                      <a:pt x="1203764" y="499329"/>
                      <a:pt x="1264535" y="1152313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2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>
                <a:off x="1270000" y="1089260"/>
                <a:ext cx="1331118" cy="1282113"/>
              </a:xfrm>
              <a:custGeom>
                <a:rect b="b" l="l" r="r" t="t"/>
                <a:pathLst>
                  <a:path extrusionOk="0" h="1282113" w="1331118">
                    <a:moveTo>
                      <a:pt x="1257073" y="0"/>
                    </a:moveTo>
                    <a:cubicBezTo>
                      <a:pt x="1331118" y="514989"/>
                      <a:pt x="1083562" y="1023053"/>
                      <a:pt x="632358" y="1282113"/>
                    </a:cubicBezTo>
                    <a:lnTo>
                      <a:pt x="0" y="180740"/>
                    </a:lnTo>
                    <a:close/>
                  </a:path>
                </a:pathLst>
              </a:custGeom>
              <a:solidFill>
                <a:srgbClr val="6932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0"/>
              <p:cNvSpPr/>
              <p:nvPr/>
            </p:nvSpPr>
            <p:spPr>
              <a:xfrm>
                <a:off x="1270000" y="1270000"/>
                <a:ext cx="686614" cy="1234916"/>
              </a:xfrm>
              <a:custGeom>
                <a:rect b="b" l="l" r="r" t="t"/>
                <a:pathLst>
                  <a:path extrusionOk="0" h="1234916" w="686614">
                    <a:moveTo>
                      <a:pt x="686614" y="1068392"/>
                    </a:moveTo>
                    <a:cubicBezTo>
                      <a:pt x="566815" y="1145382"/>
                      <a:pt x="434922" y="1201675"/>
                      <a:pt x="296451" y="123491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48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0"/>
              <p:cNvSpPr/>
              <p:nvPr/>
            </p:nvSpPr>
            <p:spPr>
              <a:xfrm>
                <a:off x="851744" y="1270000"/>
                <a:ext cx="776056" cy="1293246"/>
              </a:xfrm>
              <a:custGeom>
                <a:rect b="b" l="l" r="r" t="t"/>
                <a:pathLst>
                  <a:path extrusionOk="0" h="1293246" w="776056">
                    <a:moveTo>
                      <a:pt x="776056" y="1218556"/>
                    </a:moveTo>
                    <a:cubicBezTo>
                      <a:pt x="521686" y="1293246"/>
                      <a:pt x="250320" y="1286460"/>
                      <a:pt x="0" y="1199151"/>
                    </a:cubicBezTo>
                    <a:lnTo>
                      <a:pt x="418256" y="0"/>
                    </a:lnTo>
                    <a:close/>
                  </a:path>
                </a:pathLst>
              </a:custGeom>
              <a:solidFill>
                <a:srgbClr val="D86A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0"/>
              <p:cNvSpPr/>
              <p:nvPr/>
            </p:nvSpPr>
            <p:spPr>
              <a:xfrm>
                <a:off x="530847" y="1270000"/>
                <a:ext cx="739153" cy="1218556"/>
              </a:xfrm>
              <a:custGeom>
                <a:rect b="b" l="l" r="r" t="t"/>
                <a:pathLst>
                  <a:path extrusionOk="0" h="1218556" w="739153">
                    <a:moveTo>
                      <a:pt x="381353" y="1218556"/>
                    </a:moveTo>
                    <a:cubicBezTo>
                      <a:pt x="244716" y="1178436"/>
                      <a:pt x="115801" y="1115621"/>
                      <a:pt x="0" y="1032740"/>
                    </a:cubicBezTo>
                    <a:lnTo>
                      <a:pt x="739153" y="0"/>
                    </a:lnTo>
                    <a:close/>
                  </a:path>
                </a:pathLst>
              </a:custGeom>
              <a:solidFill>
                <a:srgbClr val="FF94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0"/>
              <p:cNvSpPr/>
              <p:nvPr/>
            </p:nvSpPr>
            <p:spPr>
              <a:xfrm>
                <a:off x="269831" y="1270000"/>
                <a:ext cx="1000169" cy="1068392"/>
              </a:xfrm>
              <a:custGeom>
                <a:rect b="b" l="l" r="r" t="t"/>
                <a:pathLst>
                  <a:path extrusionOk="0" h="1068392" w="1000169">
                    <a:moveTo>
                      <a:pt x="313555" y="1068392"/>
                    </a:moveTo>
                    <a:cubicBezTo>
                      <a:pt x="193757" y="991402"/>
                      <a:pt x="87760" y="894812"/>
                      <a:pt x="0" y="782664"/>
                    </a:cubicBezTo>
                    <a:lnTo>
                      <a:pt x="1000169" y="0"/>
                    </a:lnTo>
                    <a:close/>
                  </a:path>
                </a:pathLst>
              </a:custGeom>
              <a:solidFill>
                <a:srgbClr val="CF6B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0"/>
              <p:cNvSpPr/>
              <p:nvPr/>
            </p:nvSpPr>
            <p:spPr>
              <a:xfrm>
                <a:off x="5465" y="1270000"/>
                <a:ext cx="1264535" cy="831673"/>
              </a:xfrm>
              <a:custGeom>
                <a:rect b="b" l="l" r="r" t="t"/>
                <a:pathLst>
                  <a:path extrusionOk="0" h="831673" w="1264535">
                    <a:moveTo>
                      <a:pt x="304733" y="831673"/>
                    </a:moveTo>
                    <a:cubicBezTo>
                      <a:pt x="131124" y="631317"/>
                      <a:pt x="24566" y="381655"/>
                      <a:pt x="0" y="117687"/>
                    </a:cubicBezTo>
                    <a:lnTo>
                      <a:pt x="1264535" y="0"/>
                    </a:lnTo>
                    <a:close/>
                  </a:path>
                </a:pathLst>
              </a:custGeom>
              <a:solidFill>
                <a:srgbClr val="974A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0"/>
              <p:cNvSpPr/>
              <p:nvPr/>
            </p:nvSpPr>
            <p:spPr>
              <a:xfrm>
                <a:off x="-24802" y="685345"/>
                <a:ext cx="1294802" cy="765395"/>
              </a:xfrm>
              <a:custGeom>
                <a:rect b="b" l="l" r="r" t="t"/>
                <a:pathLst>
                  <a:path extrusionOk="0" h="765395" w="1294802">
                    <a:moveTo>
                      <a:pt x="37729" y="765395"/>
                    </a:moveTo>
                    <a:cubicBezTo>
                      <a:pt x="0" y="502984"/>
                      <a:pt x="45336" y="235346"/>
                      <a:pt x="167381" y="0"/>
                    </a:cubicBezTo>
                    <a:lnTo>
                      <a:pt x="1294802" y="584655"/>
                    </a:lnTo>
                    <a:close/>
                  </a:path>
                </a:pathLst>
              </a:custGeom>
              <a:solidFill>
                <a:srgbClr val="5832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0"/>
              <p:cNvSpPr/>
              <p:nvPr/>
            </p:nvSpPr>
            <p:spPr>
              <a:xfrm>
                <a:off x="114767" y="168627"/>
                <a:ext cx="1155233" cy="1101373"/>
              </a:xfrm>
              <a:custGeom>
                <a:rect b="b" l="l" r="r" t="t"/>
                <a:pathLst>
                  <a:path extrusionOk="0" h="1101373" w="1155233">
                    <a:moveTo>
                      <a:pt x="0" y="573796"/>
                    </a:moveTo>
                    <a:cubicBezTo>
                      <a:pt x="110131" y="332644"/>
                      <a:pt x="292966" y="132003"/>
                      <a:pt x="522875" y="0"/>
                    </a:cubicBezTo>
                    <a:lnTo>
                      <a:pt x="1155233" y="1101373"/>
                    </a:lnTo>
                    <a:close/>
                  </a:path>
                </a:pathLst>
              </a:custGeom>
              <a:solidFill>
                <a:srgbClr val="011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583386" y="0"/>
                <a:ext cx="686614" cy="1270000"/>
              </a:xfrm>
              <a:custGeom>
                <a:rect b="b" l="l" r="r" t="t"/>
                <a:pathLst>
                  <a:path extrusionOk="0" h="1270000" w="686614">
                    <a:moveTo>
                      <a:pt x="0" y="201608"/>
                    </a:moveTo>
                    <a:cubicBezTo>
                      <a:pt x="204779" y="70004"/>
                      <a:pt x="443066" y="24"/>
                      <a:pt x="686487" y="0"/>
                    </a:cubicBezTo>
                    <a:lnTo>
                      <a:pt x="686614" y="1270000"/>
                    </a:lnTo>
                    <a:close/>
                  </a:path>
                </a:pathLst>
              </a:custGeom>
              <a:solidFill>
                <a:srgbClr val="5832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9" name="Google Shape;209;p20"/>
          <p:cNvSpPr txBox="1"/>
          <p:nvPr/>
        </p:nvSpPr>
        <p:spPr>
          <a:xfrm>
            <a:off x="11934727" y="9749438"/>
            <a:ext cx="6123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Source :https://www.goodfirms.co/company/beyond-analysis/focus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241E4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/>
          <p:nvPr/>
        </p:nvSpPr>
        <p:spPr>
          <a:xfrm rot="10800000">
            <a:off x="8397516" y="9484282"/>
            <a:ext cx="1494352" cy="802718"/>
          </a:xfrm>
          <a:custGeom>
            <a:rect b="b" l="l" r="r" t="t"/>
            <a:pathLst>
              <a:path extrusionOk="0" h="1264123" w="2353310">
                <a:moveTo>
                  <a:pt x="784860" y="1196813"/>
                </a:moveTo>
                <a:cubicBezTo>
                  <a:pt x="905510" y="1237453"/>
                  <a:pt x="1042670" y="1264123"/>
                  <a:pt x="1177290" y="1264123"/>
                </a:cubicBezTo>
                <a:cubicBezTo>
                  <a:pt x="1311910" y="1264123"/>
                  <a:pt x="1441450" y="1241263"/>
                  <a:pt x="1560830" y="1200623"/>
                </a:cubicBezTo>
                <a:cubicBezTo>
                  <a:pt x="1563370" y="1199353"/>
                  <a:pt x="1565910" y="1199353"/>
                  <a:pt x="1568450" y="1198083"/>
                </a:cubicBezTo>
                <a:cubicBezTo>
                  <a:pt x="2016760" y="1035523"/>
                  <a:pt x="2346960" y="606263"/>
                  <a:pt x="2353310" y="109551"/>
                </a:cubicBezTo>
                <a:lnTo>
                  <a:pt x="2353310" y="0"/>
                </a:lnTo>
                <a:lnTo>
                  <a:pt x="0" y="0"/>
                </a:lnTo>
                <a:lnTo>
                  <a:pt x="0" y="109516"/>
                </a:lnTo>
                <a:cubicBezTo>
                  <a:pt x="6350" y="608803"/>
                  <a:pt x="331470" y="1038063"/>
                  <a:pt x="784860" y="1196813"/>
                </a:cubicBezTo>
                <a:close/>
              </a:path>
            </a:pathLst>
          </a:custGeom>
          <a:solidFill>
            <a:srgbClr val="ECF2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9004563" y="9805808"/>
            <a:ext cx="278873" cy="4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/>
        </p:nvSpPr>
        <p:spPr>
          <a:xfrm>
            <a:off x="3025550" y="870875"/>
            <a:ext cx="124203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0" u="none" cap="none" strike="noStrike">
                <a:solidFill>
                  <a:srgbClr val="ECF2FE"/>
                </a:solidFill>
              </a:rPr>
              <a:t>Competitive Advantages</a:t>
            </a:r>
            <a:endParaRPr sz="8000"/>
          </a:p>
        </p:txBody>
      </p:sp>
      <p:sp>
        <p:nvSpPr>
          <p:cNvPr id="217" name="Google Shape;217;p21"/>
          <p:cNvSpPr txBox="1"/>
          <p:nvPr/>
        </p:nvSpPr>
        <p:spPr>
          <a:xfrm>
            <a:off x="3177962" y="3259697"/>
            <a:ext cx="37833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Delivered on time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3177949" y="5502700"/>
            <a:ext cx="57468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Time based Subscriptions</a:t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12098068" y="3259697"/>
            <a:ext cx="35268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Reliable Services</a:t>
            </a:r>
            <a:endParaRPr/>
          </a:p>
        </p:txBody>
      </p:sp>
      <p:sp>
        <p:nvSpPr>
          <p:cNvPr id="220" name="Google Shape;220;p21"/>
          <p:cNvSpPr txBox="1"/>
          <p:nvPr/>
        </p:nvSpPr>
        <p:spPr>
          <a:xfrm>
            <a:off x="12098068" y="7792872"/>
            <a:ext cx="21027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Best Price</a:t>
            </a: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12098068" y="5502701"/>
            <a:ext cx="4965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Highly Accurate Results</a:t>
            </a:r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3177948" y="7792875"/>
            <a:ext cx="46812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On-deman</a:t>
            </a: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Services</a:t>
            </a:r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7698" y="7694462"/>
            <a:ext cx="812125" cy="8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6860" y="3022948"/>
            <a:ext cx="812112" cy="8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5500" y="5282938"/>
            <a:ext cx="1054825" cy="10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6125" y="3039938"/>
            <a:ext cx="1054825" cy="10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6127" y="5367201"/>
            <a:ext cx="1054825" cy="10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52887" y="7630510"/>
            <a:ext cx="940050" cy="940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